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Lst>
  <p:sldSz cy="5143500" cx="9144000"/>
  <p:notesSz cx="6858000" cy="9144000"/>
  <p:embeddedFontLst>
    <p:embeddedFont>
      <p:font typeface="Oswald Medium"/>
      <p:regular r:id="rId108"/>
      <p:bold r:id="rId109"/>
    </p:embeddedFont>
    <p:embeddedFont>
      <p:font typeface="Roboto"/>
      <p:regular r:id="rId110"/>
      <p:bold r:id="rId111"/>
      <p:italic r:id="rId112"/>
      <p:boldItalic r:id="rId113"/>
    </p:embeddedFont>
    <p:embeddedFont>
      <p:font typeface="Oswald"/>
      <p:regular r:id="rId114"/>
      <p:bold r:id="rId115"/>
    </p:embeddedFont>
    <p:embeddedFont>
      <p:font typeface="Roboto Mono"/>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A27445-F003-4569-9AA5-CF387188F323}">
  <a:tblStyle styleId="{64A27445-F003-4569-9AA5-CF387188F32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AB9F046-07AE-40A7-B56F-B7734C47053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OswaldMedium-bold.fntdata"/><Relationship Id="rId108" Type="http://schemas.openxmlformats.org/officeDocument/2006/relationships/font" Target="fonts/OswaldMedium-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Mono-italic.fntdata"/><Relationship Id="rId117" Type="http://schemas.openxmlformats.org/officeDocument/2006/relationships/font" Target="fonts/RobotoMono-bold.fntdata"/><Relationship Id="rId116" Type="http://schemas.openxmlformats.org/officeDocument/2006/relationships/font" Target="fonts/RobotoMono-regular.fntdata"/><Relationship Id="rId115" Type="http://schemas.openxmlformats.org/officeDocument/2006/relationships/font" Target="fonts/Oswald-bold.fntdata"/><Relationship Id="rId119" Type="http://schemas.openxmlformats.org/officeDocument/2006/relationships/font" Target="fonts/RobotoMono-boldItalic.fntdata"/><Relationship Id="rId15" Type="http://schemas.openxmlformats.org/officeDocument/2006/relationships/slide" Target="slides/slide9.xml"/><Relationship Id="rId110" Type="http://schemas.openxmlformats.org/officeDocument/2006/relationships/font" Target="fonts/Robot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Oswald-regular.fntdata"/><Relationship Id="rId18" Type="http://schemas.openxmlformats.org/officeDocument/2006/relationships/slide" Target="slides/slide12.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adab3d2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adab3d2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d0674552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cd0674552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fe73d7afd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fe73d7afd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fe73d7afd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fe73d7afd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08f132ee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08f132ee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cd067455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cd067455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d077b147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d077b147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d077b14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d077b14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d0674552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d0674552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c7a3a4e2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dc7a3a4e2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c7a3a4e2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dc7a3a4e2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c7a3a4e2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c7a3a4e2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c7a3a4e2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c7a3a4e2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d0674552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d0674552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c7a3a4e2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c7a3a4e2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c7a3a4e2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c7a3a4e2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c7a3a4e2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c7a3a4e2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c7a3a4e2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c7a3a4e2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c7a3a4e2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dc7a3a4e2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708f132ee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708f132ee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dda558ef3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dda558ef3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343225d2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343225d2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343225d29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7343225d29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7343225d2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7343225d2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343225d29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343225d29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7343225d2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7343225d2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7343225d2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7343225d2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cd0674552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cd067455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740fcce4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740fcce4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7343225d29_0_1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7343225d29_0_1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7343225d29_0_1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7343225d29_0_1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343225d29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7343225d29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7343225d29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7343225d29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7343225d29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7343225d29_0_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7343225d29_0_1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7343225d29_0_1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7343225d29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7343225d29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343225d29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7343225d29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7343225d29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7343225d29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7343225d29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7343225d29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7343225d2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7343225d29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e517ae7a7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e517ae7a7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7343225d29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7343225d29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e517ae7a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e517ae7a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7343225d29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7343225d29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734bfcc1d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734bfcc1d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dc7a3a4e2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dc7a3a4e2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e517ae7a7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e517ae7a7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7343225d29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7343225d29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7343225d29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7343225d29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7343225d29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7343225d29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734bfcc1de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734bfcc1de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734bfcc1de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734bfcc1de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734bfcc1de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734bfcc1de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734bfcc1de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2734bfcc1de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7343225d29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7343225d29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7343225d29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7343225d29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c7a3a4e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c7a3a4e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7343225d29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7343225d29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7343225d29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7343225d29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7343225d29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7343225d29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7343225d29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7343225d29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7343225d29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7343225d29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e517ae7a7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e517ae7a7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7343225d29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7343225d29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7343225d29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7343225d29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7343225d29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7343225d29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7343225d29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7343225d29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c7a3a4e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c7a3a4e2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7343225d29_0_1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7343225d29_0_1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7343225d29_0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7343225d29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7343225d29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7343225d29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7343225d29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7343225d29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7343225d29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7343225d29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7343225d29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27343225d29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7343225d29_0_1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7343225d29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d0af88b8e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d0af88b8e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cd077b147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cd077b14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7343225d29_0_1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7343225d29_0_1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da558ef3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da558ef3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fe73d7af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fe73d7af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fe73d7afd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fe73d7afd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fe73d7afd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fe73d7afd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fe73d7afd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2fe73d7afd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fe73d7afd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fe73d7afd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fe73d7afd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fe73d7afd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fe73d7afd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fe73d7afd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fe73d7afd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fe73d7afd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fe73d7afd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fe73d7afd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fe73d7afd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fe73d7afd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d0674552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cd0674552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2fe73d7afd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2fe73d7afd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fe73d7afd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fe73d7afd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fe73d7afd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fe73d7afd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fe73d7afd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fe73d7afd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fe73d7afd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fe73d7afd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fe73d7afd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fe73d7afd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fe73d7afd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fe73d7afd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fe73d7afd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fe73d7afd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fe73d7afd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fe73d7afd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fe73d7afd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fe73d7afd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3.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ieeexplore.ieee.org/author/37088644736" TargetMode="External"/><Relationship Id="rId4" Type="http://schemas.openxmlformats.org/officeDocument/2006/relationships/hyperlink" Target="https://ieeexplore.ieee.org/author/37088418895" TargetMode="External"/><Relationship Id="rId5" Type="http://schemas.openxmlformats.org/officeDocument/2006/relationships/hyperlink" Target="https://ieeexplore.ieee.org/author/3708841862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hyperlink" Target="https://ieeexplore.ieee.org/author/37086073726" TargetMode="External"/><Relationship Id="rId4" Type="http://schemas.openxmlformats.org/officeDocument/2006/relationships/hyperlink" Target="https://ieeexplore.ieee.org/author/37086116590" TargetMode="External"/><Relationship Id="rId9" Type="http://schemas.openxmlformats.org/officeDocument/2006/relationships/hyperlink" Target="https://ieeexplore.ieee.org/author/37332414100" TargetMode="External"/><Relationship Id="rId5" Type="http://schemas.openxmlformats.org/officeDocument/2006/relationships/hyperlink" Target="https://ieeexplore.ieee.org/author/37086343744" TargetMode="External"/><Relationship Id="rId6" Type="http://schemas.openxmlformats.org/officeDocument/2006/relationships/hyperlink" Target="https://ieeexplore.ieee.org/author/37418440200" TargetMode="External"/><Relationship Id="rId7" Type="http://schemas.openxmlformats.org/officeDocument/2006/relationships/hyperlink" Target="https://ieeexplore.ieee.org/author/37294650700" TargetMode="External"/><Relationship Id="rId8" Type="http://schemas.openxmlformats.org/officeDocument/2006/relationships/hyperlink" Target="https://ieeexplore.ieee.org/author/3793973770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ieeexplore.ieee.org/author/37086817606" TargetMode="External"/><Relationship Id="rId4" Type="http://schemas.openxmlformats.org/officeDocument/2006/relationships/hyperlink" Target="https://ieeexplore.ieee.org/author/37086585329" TargetMode="External"/><Relationship Id="rId10" Type="http://schemas.openxmlformats.org/officeDocument/2006/relationships/hyperlink" Target="https://ieeexplore.ieee.org/author/37332414100" TargetMode="External"/><Relationship Id="rId9" Type="http://schemas.openxmlformats.org/officeDocument/2006/relationships/hyperlink" Target="https://ieeexplore.ieee.org/author/37939737700" TargetMode="External"/><Relationship Id="rId5" Type="http://schemas.openxmlformats.org/officeDocument/2006/relationships/hyperlink" Target="https://ieeexplore.ieee.org/author/37088529143" TargetMode="External"/><Relationship Id="rId6" Type="http://schemas.openxmlformats.org/officeDocument/2006/relationships/hyperlink" Target="https://ieeexplore.ieee.org/author/37086816977" TargetMode="External"/><Relationship Id="rId7" Type="http://schemas.openxmlformats.org/officeDocument/2006/relationships/hyperlink" Target="https://ieeexplore.ieee.org/author/37086817971" TargetMode="External"/><Relationship Id="rId8" Type="http://schemas.openxmlformats.org/officeDocument/2006/relationships/hyperlink" Target="https://ieeexplore.ieee.org/author/3708681872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ieeexplore.ieee.org/author/37089341005" TargetMode="External"/><Relationship Id="rId4" Type="http://schemas.openxmlformats.org/officeDocument/2006/relationships/hyperlink" Target="https://ieeexplore.ieee.org/author/37086198485" TargetMode="External"/><Relationship Id="rId5" Type="http://schemas.openxmlformats.org/officeDocument/2006/relationships/hyperlink" Target="https://ieeexplore.ieee.org/author/3707161620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17.png"/><Relationship Id="rId10" Type="http://schemas.openxmlformats.org/officeDocument/2006/relationships/image" Target="../media/image20.png"/><Relationship Id="rId9"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33.png"/><Relationship Id="rId8"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1.pn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8.png"/><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5.png"/><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ieeexplore.ieee.org/document/9091167" TargetMode="External"/><Relationship Id="rId4" Type="http://schemas.openxmlformats.org/officeDocument/2006/relationships/hyperlink" Target="https://ieeexplore.ieee.org/stamp/stamp.jsp?arnumber=8869883" TargetMode="External"/><Relationship Id="rId5" Type="http://schemas.openxmlformats.org/officeDocument/2006/relationships/hyperlink" Target="https://ieeexplore.ieee.org/stamp/stamp.jsp?arnumber=9125868" TargetMode="External"/><Relationship Id="rId6" Type="http://schemas.openxmlformats.org/officeDocument/2006/relationships/hyperlink" Target="https://ieeexplore.ieee.org/document/8055572" TargetMode="External"/><Relationship Id="rId7" Type="http://schemas.openxmlformats.org/officeDocument/2006/relationships/hyperlink" Target="https://ieeexplore.ieee.org/document/9214404" TargetMode="External"/><Relationship Id="rId8" Type="http://schemas.openxmlformats.org/officeDocument/2006/relationships/hyperlink" Target="https://ieeexplore.ieee.org/document/9729867"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5.png"/><Relationship Id="rId4"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5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5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2.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55.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2634050" y="0"/>
            <a:ext cx="5210725" cy="5143500"/>
          </a:xfrm>
          <a:prstGeom prst="rect">
            <a:avLst/>
          </a:prstGeom>
          <a:noFill/>
          <a:ln>
            <a:noFill/>
          </a:ln>
        </p:spPr>
      </p:pic>
      <p:sp>
        <p:nvSpPr>
          <p:cNvPr id="55" name="Google Shape;55;p13"/>
          <p:cNvSpPr txBox="1"/>
          <p:nvPr/>
        </p:nvSpPr>
        <p:spPr>
          <a:xfrm>
            <a:off x="2576675" y="714750"/>
            <a:ext cx="5805000" cy="35838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ctr">
              <a:spcBef>
                <a:spcPts val="0"/>
              </a:spcBef>
              <a:spcAft>
                <a:spcPts val="0"/>
              </a:spcAft>
              <a:buNone/>
            </a:pPr>
            <a:r>
              <a:rPr b="1" lang="en-GB" sz="2700">
                <a:solidFill>
                  <a:schemeClr val="dk1"/>
                </a:solidFill>
              </a:rPr>
              <a:t>Deep Learning Based Technique For Multiclass Classification Of Diabetic Retinopathy Disease Grading</a:t>
            </a:r>
            <a:endParaRPr b="1" sz="2700">
              <a:solidFill>
                <a:schemeClr val="dk1"/>
              </a:solidFill>
            </a:endParaRPr>
          </a:p>
          <a:p>
            <a:pPr indent="0" lvl="0" marL="0" rtl="0" algn="ctr">
              <a:spcBef>
                <a:spcPts val="0"/>
              </a:spcBef>
              <a:spcAft>
                <a:spcPts val="0"/>
              </a:spcAft>
              <a:buNone/>
            </a:pPr>
            <a:r>
              <a:t/>
            </a:r>
            <a:endParaRPr b="1" sz="2700">
              <a:solidFill>
                <a:schemeClr val="dk1"/>
              </a:solidFill>
            </a:endParaRPr>
          </a:p>
          <a:p>
            <a:pPr indent="0" lvl="0" marL="0" rtl="0" algn="ctr">
              <a:spcBef>
                <a:spcPts val="0"/>
              </a:spcBef>
              <a:spcAft>
                <a:spcPts val="0"/>
              </a:spcAft>
              <a:buNone/>
            </a:pPr>
            <a:r>
              <a:rPr lang="en-GB" sz="1000">
                <a:solidFill>
                  <a:schemeClr val="dk1"/>
                </a:solidFill>
              </a:rPr>
              <a:t>Presented by- Prerana Bora</a:t>
            </a:r>
            <a:endParaRPr sz="1000">
              <a:solidFill>
                <a:schemeClr val="dk1"/>
              </a:solidFill>
            </a:endParaRPr>
          </a:p>
          <a:p>
            <a:pPr indent="0" lvl="0" marL="0" rtl="0" algn="ctr">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b="1" sz="27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p:nvPr/>
        </p:nvSpPr>
        <p:spPr>
          <a:xfrm>
            <a:off x="136775" y="688725"/>
            <a:ext cx="8695500" cy="434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22"/>
          <p:cNvSpPr txBox="1"/>
          <p:nvPr>
            <p:ph idx="1" type="body"/>
          </p:nvPr>
        </p:nvSpPr>
        <p:spPr>
          <a:xfrm>
            <a:off x="99475" y="0"/>
            <a:ext cx="8695500" cy="51435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b="1" lang="en-GB" sz="3250">
                <a:solidFill>
                  <a:schemeClr val="dk1"/>
                </a:solidFill>
              </a:rPr>
              <a:t>Objectives Of the project is :</a:t>
            </a:r>
            <a:endParaRPr b="1" sz="3250">
              <a:solidFill>
                <a:schemeClr val="dk1"/>
              </a:solidFill>
            </a:endParaRPr>
          </a:p>
          <a:p>
            <a:pPr indent="0" lvl="0" marL="0" rtl="0" algn="l">
              <a:lnSpc>
                <a:spcPct val="72265"/>
              </a:lnSpc>
              <a:spcBef>
                <a:spcPts val="1200"/>
              </a:spcBef>
              <a:spcAft>
                <a:spcPts val="0"/>
              </a:spcAft>
              <a:buNone/>
            </a:pPr>
            <a:r>
              <a:t/>
            </a:r>
            <a:endParaRPr sz="3250">
              <a:solidFill>
                <a:srgbClr val="0D0D0D"/>
              </a:solidFill>
              <a:highlight>
                <a:schemeClr val="lt1"/>
              </a:highlight>
              <a:latin typeface="Roboto"/>
              <a:ea typeface="Roboto"/>
              <a:cs typeface="Roboto"/>
              <a:sym typeface="Roboto"/>
            </a:endParaRPr>
          </a:p>
          <a:p>
            <a:pPr indent="-342106" lvl="0" marL="457200" rtl="0" algn="l">
              <a:lnSpc>
                <a:spcPct val="95800"/>
              </a:lnSpc>
              <a:spcBef>
                <a:spcPts val="0"/>
              </a:spcBef>
              <a:spcAft>
                <a:spcPts val="0"/>
              </a:spcAft>
              <a:buClr>
                <a:srgbClr val="0D0D0D"/>
              </a:buClr>
              <a:buSzPct val="100000"/>
              <a:buFont typeface="Roboto"/>
              <a:buChar char="●"/>
            </a:pPr>
            <a:r>
              <a:rPr lang="en-GB" sz="3250">
                <a:solidFill>
                  <a:srgbClr val="0D0D0D"/>
                </a:solidFill>
                <a:highlight>
                  <a:srgbClr val="FFFFFF"/>
                </a:highlight>
                <a:latin typeface="Roboto"/>
                <a:ea typeface="Roboto"/>
                <a:cs typeface="Roboto"/>
                <a:sym typeface="Roboto"/>
              </a:rPr>
              <a:t>Develop a deep learning model capable of </a:t>
            </a:r>
            <a:r>
              <a:rPr lang="en-GB" sz="3250">
                <a:solidFill>
                  <a:srgbClr val="0D0D0D"/>
                </a:solidFill>
                <a:highlight>
                  <a:srgbClr val="C9DAF8"/>
                </a:highlight>
                <a:latin typeface="Roboto"/>
                <a:ea typeface="Roboto"/>
                <a:cs typeface="Roboto"/>
                <a:sym typeface="Roboto"/>
              </a:rPr>
              <a:t>accurately classifying</a:t>
            </a:r>
            <a:r>
              <a:rPr lang="en-GB" sz="3250">
                <a:solidFill>
                  <a:srgbClr val="0D0D0D"/>
                </a:solidFill>
                <a:highlight>
                  <a:srgbClr val="FFFFFF"/>
                </a:highlight>
                <a:latin typeface="Roboto"/>
                <a:ea typeface="Roboto"/>
                <a:cs typeface="Roboto"/>
                <a:sym typeface="Roboto"/>
              </a:rPr>
              <a:t> the five grades of diabetic retinopathy.</a:t>
            </a:r>
            <a:endParaRPr sz="3250">
              <a:solidFill>
                <a:srgbClr val="0D0D0D"/>
              </a:solidFill>
              <a:highlight>
                <a:srgbClr val="FFFFFF"/>
              </a:highlight>
              <a:latin typeface="Roboto"/>
              <a:ea typeface="Roboto"/>
              <a:cs typeface="Roboto"/>
              <a:sym typeface="Roboto"/>
            </a:endParaRPr>
          </a:p>
          <a:p>
            <a:pPr indent="0" lvl="0" marL="457200" rtl="0" algn="l">
              <a:lnSpc>
                <a:spcPct val="95800"/>
              </a:lnSpc>
              <a:spcBef>
                <a:spcPts val="0"/>
              </a:spcBef>
              <a:spcAft>
                <a:spcPts val="0"/>
              </a:spcAft>
              <a:buNone/>
            </a:pPr>
            <a:r>
              <a:t/>
            </a:r>
            <a:endParaRPr sz="3250">
              <a:solidFill>
                <a:schemeClr val="dk1"/>
              </a:solidFill>
              <a:highlight>
                <a:schemeClr val="lt1"/>
              </a:highlight>
            </a:endParaRPr>
          </a:p>
          <a:p>
            <a:pPr indent="-342106" lvl="0" marL="457200" rtl="0" algn="l">
              <a:lnSpc>
                <a:spcPct val="115000"/>
              </a:lnSpc>
              <a:spcBef>
                <a:spcPts val="0"/>
              </a:spcBef>
              <a:spcAft>
                <a:spcPts val="0"/>
              </a:spcAft>
              <a:buClr>
                <a:srgbClr val="0D0D0D"/>
              </a:buClr>
              <a:buSzPct val="100000"/>
              <a:buFont typeface="Roboto"/>
              <a:buChar char="●"/>
            </a:pPr>
            <a:r>
              <a:rPr lang="en-GB" sz="3250">
                <a:solidFill>
                  <a:srgbClr val="0D0D0D"/>
                </a:solidFill>
                <a:highlight>
                  <a:schemeClr val="lt1"/>
                </a:highlight>
                <a:latin typeface="Roboto"/>
                <a:ea typeface="Roboto"/>
                <a:cs typeface="Roboto"/>
                <a:sym typeface="Roboto"/>
              </a:rPr>
              <a:t>To </a:t>
            </a:r>
            <a:r>
              <a:rPr lang="en-GB" sz="3250">
                <a:solidFill>
                  <a:srgbClr val="0D0D0D"/>
                </a:solidFill>
                <a:highlight>
                  <a:srgbClr val="C9DAF8"/>
                </a:highlight>
                <a:latin typeface="Roboto"/>
                <a:ea typeface="Roboto"/>
                <a:cs typeface="Roboto"/>
                <a:sym typeface="Roboto"/>
              </a:rPr>
              <a:t>reduce the time in diagnosis </a:t>
            </a:r>
            <a:r>
              <a:rPr lang="en-GB" sz="3250">
                <a:solidFill>
                  <a:srgbClr val="0D0D0D"/>
                </a:solidFill>
                <a:highlight>
                  <a:schemeClr val="lt1"/>
                </a:highlight>
                <a:latin typeface="Roboto"/>
                <a:ea typeface="Roboto"/>
                <a:cs typeface="Roboto"/>
                <a:sym typeface="Roboto"/>
              </a:rPr>
              <a:t>so that doctors can </a:t>
            </a:r>
            <a:r>
              <a:rPr lang="en-GB" sz="3250">
                <a:solidFill>
                  <a:srgbClr val="0D0D0D"/>
                </a:solidFill>
                <a:highlight>
                  <a:srgbClr val="FFFFFF"/>
                </a:highlight>
                <a:latin typeface="Roboto"/>
                <a:ea typeface="Roboto"/>
                <a:cs typeface="Roboto"/>
                <a:sym typeface="Roboto"/>
              </a:rPr>
              <a:t>check large numbers of people's eyes quickly, and only focus on those who need help the most.</a:t>
            </a:r>
            <a:endParaRPr sz="325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3250">
              <a:solidFill>
                <a:srgbClr val="0D0D0D"/>
              </a:solidFill>
              <a:highlight>
                <a:srgbClr val="FFFFFF"/>
              </a:highlight>
              <a:latin typeface="Roboto"/>
              <a:ea typeface="Roboto"/>
              <a:cs typeface="Roboto"/>
              <a:sym typeface="Roboto"/>
            </a:endParaRPr>
          </a:p>
          <a:p>
            <a:pPr indent="-342106" lvl="0" marL="457200" rtl="0" algn="l">
              <a:lnSpc>
                <a:spcPct val="115000"/>
              </a:lnSpc>
              <a:spcBef>
                <a:spcPts val="0"/>
              </a:spcBef>
              <a:spcAft>
                <a:spcPts val="0"/>
              </a:spcAft>
              <a:buClr>
                <a:srgbClr val="0D0D0D"/>
              </a:buClr>
              <a:buSzPct val="100000"/>
              <a:buFont typeface="Roboto"/>
              <a:buChar char="●"/>
            </a:pPr>
            <a:r>
              <a:rPr lang="en-GB" sz="3250">
                <a:solidFill>
                  <a:srgbClr val="0D0D0D"/>
                </a:solidFill>
                <a:highlight>
                  <a:srgbClr val="C9DAF8"/>
                </a:highlight>
                <a:latin typeface="Roboto"/>
                <a:ea typeface="Roboto"/>
                <a:cs typeface="Roboto"/>
                <a:sym typeface="Roboto"/>
              </a:rPr>
              <a:t>Use this program in remote places</a:t>
            </a:r>
            <a:r>
              <a:rPr lang="en-GB" sz="3250">
                <a:solidFill>
                  <a:srgbClr val="0D0D0D"/>
                </a:solidFill>
                <a:highlight>
                  <a:srgbClr val="FFFFFF"/>
                </a:highlight>
                <a:latin typeface="Roboto"/>
                <a:ea typeface="Roboto"/>
                <a:cs typeface="Roboto"/>
                <a:sym typeface="Roboto"/>
              </a:rPr>
              <a:t> where there aren’t many eye doctors , so everyone can get checked for diabetic eye problems.</a:t>
            </a:r>
            <a:endParaRPr sz="3250">
              <a:solidFill>
                <a:srgbClr val="0D0D0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3250">
              <a:solidFill>
                <a:srgbClr val="0D0D0D"/>
              </a:solidFill>
              <a:highlight>
                <a:srgbClr val="FFFFFF"/>
              </a:highlight>
              <a:latin typeface="Roboto"/>
              <a:ea typeface="Roboto"/>
              <a:cs typeface="Roboto"/>
              <a:sym typeface="Roboto"/>
            </a:endParaRPr>
          </a:p>
          <a:p>
            <a:pPr indent="-342106" lvl="0" marL="457200" rtl="0" algn="l">
              <a:lnSpc>
                <a:spcPct val="150000"/>
              </a:lnSpc>
              <a:spcBef>
                <a:spcPts val="0"/>
              </a:spcBef>
              <a:spcAft>
                <a:spcPts val="0"/>
              </a:spcAft>
              <a:buClr>
                <a:srgbClr val="0D0D0D"/>
              </a:buClr>
              <a:buSzPct val="100000"/>
              <a:buFont typeface="Roboto"/>
              <a:buChar char="●"/>
            </a:pPr>
            <a:r>
              <a:rPr lang="en-GB" sz="3250">
                <a:solidFill>
                  <a:srgbClr val="0D0D0D"/>
                </a:solidFill>
                <a:highlight>
                  <a:srgbClr val="FFFFFF"/>
                </a:highlight>
                <a:latin typeface="Roboto"/>
                <a:ea typeface="Roboto"/>
                <a:cs typeface="Roboto"/>
                <a:sym typeface="Roboto"/>
              </a:rPr>
              <a:t>Make this DR detection </a:t>
            </a:r>
            <a:r>
              <a:rPr lang="en-GB" sz="3250">
                <a:solidFill>
                  <a:srgbClr val="0D0D0D"/>
                </a:solidFill>
                <a:highlight>
                  <a:srgbClr val="C9DAF8"/>
                </a:highlight>
                <a:latin typeface="Roboto"/>
                <a:ea typeface="Roboto"/>
                <a:cs typeface="Roboto"/>
                <a:sym typeface="Roboto"/>
              </a:rPr>
              <a:t>affordable</a:t>
            </a:r>
            <a:r>
              <a:rPr lang="en-GB" sz="3250">
                <a:solidFill>
                  <a:srgbClr val="0D0D0D"/>
                </a:solidFill>
                <a:highlight>
                  <a:srgbClr val="FFFFFF"/>
                </a:highlight>
                <a:latin typeface="Roboto"/>
                <a:ea typeface="Roboto"/>
                <a:cs typeface="Roboto"/>
                <a:sym typeface="Roboto"/>
              </a:rPr>
              <a:t> for everyone .</a:t>
            </a:r>
            <a:endParaRPr sz="3250">
              <a:solidFill>
                <a:srgbClr val="0D0D0D"/>
              </a:solidFill>
              <a:highlight>
                <a:srgbClr val="FFFFFF"/>
              </a:highlight>
              <a:latin typeface="Roboto"/>
              <a:ea typeface="Roboto"/>
              <a:cs typeface="Roboto"/>
              <a:sym typeface="Roboto"/>
            </a:endParaRPr>
          </a:p>
          <a:p>
            <a:pPr indent="-342106" lvl="0" marL="457200" rtl="0" algn="l">
              <a:lnSpc>
                <a:spcPct val="150000"/>
              </a:lnSpc>
              <a:spcBef>
                <a:spcPts val="0"/>
              </a:spcBef>
              <a:spcAft>
                <a:spcPts val="0"/>
              </a:spcAft>
              <a:buClr>
                <a:srgbClr val="0D0D0D"/>
              </a:buClr>
              <a:buSzPct val="100000"/>
              <a:buFont typeface="Roboto"/>
              <a:buChar char="●"/>
            </a:pPr>
            <a:r>
              <a:rPr lang="en-GB" sz="3250">
                <a:solidFill>
                  <a:srgbClr val="0D0D0D"/>
                </a:solidFill>
                <a:highlight>
                  <a:srgbClr val="FFFFFF"/>
                </a:highlight>
                <a:latin typeface="Roboto"/>
                <a:ea typeface="Roboto"/>
                <a:cs typeface="Roboto"/>
                <a:sym typeface="Roboto"/>
              </a:rPr>
              <a:t>Ensure that the program provides a </a:t>
            </a:r>
            <a:r>
              <a:rPr lang="en-GB" sz="3250">
                <a:solidFill>
                  <a:srgbClr val="0D0D0D"/>
                </a:solidFill>
                <a:highlight>
                  <a:srgbClr val="C9DAF8"/>
                </a:highlight>
                <a:latin typeface="Roboto"/>
                <a:ea typeface="Roboto"/>
                <a:cs typeface="Roboto"/>
                <a:sym typeface="Roboto"/>
              </a:rPr>
              <a:t>consistent result</a:t>
            </a:r>
            <a:r>
              <a:rPr lang="en-GB" sz="3250">
                <a:solidFill>
                  <a:srgbClr val="0D0D0D"/>
                </a:solidFill>
                <a:highlight>
                  <a:srgbClr val="FFFFFF"/>
                </a:highlight>
                <a:latin typeface="Roboto"/>
                <a:ea typeface="Roboto"/>
                <a:cs typeface="Roboto"/>
                <a:sym typeface="Roboto"/>
              </a:rPr>
              <a:t> , reducing errors and uncertainty in diagnosis.</a:t>
            </a:r>
            <a:endParaRPr sz="3250">
              <a:solidFill>
                <a:srgbClr val="0D0D0D"/>
              </a:solidFill>
              <a:highlight>
                <a:srgbClr val="FFFFFF"/>
              </a:highlight>
              <a:latin typeface="Roboto"/>
              <a:ea typeface="Roboto"/>
              <a:cs typeface="Roboto"/>
              <a:sym typeface="Roboto"/>
            </a:endParaRPr>
          </a:p>
          <a:p>
            <a:pPr indent="-342106" lvl="0" marL="457200" rtl="0" algn="l">
              <a:lnSpc>
                <a:spcPct val="150000"/>
              </a:lnSpc>
              <a:spcBef>
                <a:spcPts val="0"/>
              </a:spcBef>
              <a:spcAft>
                <a:spcPts val="0"/>
              </a:spcAft>
              <a:buClr>
                <a:srgbClr val="0D0D0D"/>
              </a:buClr>
              <a:buSzPct val="100000"/>
              <a:buFont typeface="Roboto"/>
              <a:buChar char="●"/>
            </a:pPr>
            <a:r>
              <a:rPr lang="en-GB" sz="3250">
                <a:solidFill>
                  <a:srgbClr val="0D0D0D"/>
                </a:solidFill>
                <a:highlight>
                  <a:srgbClr val="FFFFFF"/>
                </a:highlight>
                <a:latin typeface="Roboto"/>
                <a:ea typeface="Roboto"/>
                <a:cs typeface="Roboto"/>
                <a:sym typeface="Roboto"/>
              </a:rPr>
              <a:t>Help doctors in decision making with better interpretation , leading to improved treatment.</a:t>
            </a:r>
            <a:endParaRPr sz="20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2"/>
          <p:cNvSpPr txBox="1"/>
          <p:nvPr>
            <p:ph type="title"/>
          </p:nvPr>
        </p:nvSpPr>
        <p:spPr>
          <a:xfrm>
            <a:off x="192225" y="1967400"/>
            <a:ext cx="8520600" cy="2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20"/>
              <a:t>Over all </a:t>
            </a:r>
            <a:r>
              <a:rPr lang="en-GB" sz="2120"/>
              <a:t>Evaluation:</a:t>
            </a:r>
            <a:endParaRPr sz="2120"/>
          </a:p>
        </p:txBody>
      </p:sp>
      <p:sp>
        <p:nvSpPr>
          <p:cNvPr id="1147" name="Google Shape;1147;p112"/>
          <p:cNvSpPr txBox="1"/>
          <p:nvPr>
            <p:ph idx="1" type="body"/>
          </p:nvPr>
        </p:nvSpPr>
        <p:spPr>
          <a:xfrm>
            <a:off x="311700" y="2571750"/>
            <a:ext cx="8520600" cy="199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Precision: 0.57</a:t>
            </a:r>
            <a:endParaRPr>
              <a:solidFill>
                <a:schemeClr val="dk1"/>
              </a:solidFill>
            </a:endParaRPr>
          </a:p>
          <a:p>
            <a:pPr indent="0" lvl="0" marL="0" rtl="0" algn="l">
              <a:spcBef>
                <a:spcPts val="1200"/>
              </a:spcBef>
              <a:spcAft>
                <a:spcPts val="0"/>
              </a:spcAft>
              <a:buNone/>
            </a:pPr>
            <a:r>
              <a:rPr lang="en-GB">
                <a:solidFill>
                  <a:schemeClr val="dk1"/>
                </a:solidFill>
              </a:rPr>
              <a:t>Recall: 0.57</a:t>
            </a:r>
            <a:endParaRPr>
              <a:solidFill>
                <a:schemeClr val="dk1"/>
              </a:solidFill>
            </a:endParaRPr>
          </a:p>
          <a:p>
            <a:pPr indent="0" lvl="0" marL="0" rtl="0" algn="l">
              <a:spcBef>
                <a:spcPts val="1200"/>
              </a:spcBef>
              <a:spcAft>
                <a:spcPts val="0"/>
              </a:spcAft>
              <a:buNone/>
            </a:pPr>
            <a:r>
              <a:rPr lang="en-GB">
                <a:solidFill>
                  <a:schemeClr val="dk1"/>
                </a:solidFill>
              </a:rPr>
              <a:t>F1 score: 0.57</a:t>
            </a:r>
            <a:endParaRPr>
              <a:solidFill>
                <a:schemeClr val="dk1"/>
              </a:solidFill>
            </a:endParaRPr>
          </a:p>
          <a:p>
            <a:pPr indent="0" lvl="0" marL="0" rtl="0" algn="l">
              <a:spcBef>
                <a:spcPts val="1200"/>
              </a:spcBef>
              <a:spcAft>
                <a:spcPts val="1200"/>
              </a:spcAft>
              <a:buNone/>
            </a:pPr>
            <a:r>
              <a:rPr lang="en-GB">
                <a:solidFill>
                  <a:schemeClr val="dk1"/>
                </a:solidFill>
              </a:rPr>
              <a:t>Accuracy: 0.57</a:t>
            </a:r>
            <a:endParaRPr>
              <a:solidFill>
                <a:schemeClr val="dk1"/>
              </a:solidFill>
            </a:endParaRPr>
          </a:p>
        </p:txBody>
      </p:sp>
      <p:sp>
        <p:nvSpPr>
          <p:cNvPr id="1148" name="Google Shape;1148;p112"/>
          <p:cNvSpPr txBox="1"/>
          <p:nvPr>
            <p:ph type="title"/>
          </p:nvPr>
        </p:nvSpPr>
        <p:spPr>
          <a:xfrm>
            <a:off x="192225" y="97225"/>
            <a:ext cx="8520600" cy="2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320"/>
              <a:t>InceptionV3 score</a:t>
            </a:r>
            <a:r>
              <a:rPr lang="en-GB" sz="2320"/>
              <a:t>:</a:t>
            </a:r>
            <a:endParaRPr sz="2320"/>
          </a:p>
          <a:p>
            <a:pPr indent="0" lvl="0" marL="0" rtl="0" algn="l">
              <a:spcBef>
                <a:spcPts val="0"/>
              </a:spcBef>
              <a:spcAft>
                <a:spcPts val="0"/>
              </a:spcAft>
              <a:buSzPts val="990"/>
              <a:buNone/>
            </a:pPr>
            <a:r>
              <a:t/>
            </a:r>
            <a:endParaRPr sz="2320"/>
          </a:p>
          <a:p>
            <a:pPr indent="0" lvl="0" marL="0" rtl="0" algn="l">
              <a:spcBef>
                <a:spcPts val="0"/>
              </a:spcBef>
              <a:spcAft>
                <a:spcPts val="0"/>
              </a:spcAft>
              <a:buSzPts val="990"/>
              <a:buNone/>
            </a:pPr>
            <a:r>
              <a:rPr lang="en-GB" sz="1820"/>
              <a:t>Validation accuracy: 0.5487</a:t>
            </a:r>
            <a:endParaRPr sz="1820"/>
          </a:p>
          <a:p>
            <a:pPr indent="0" lvl="0" marL="0" rtl="0" algn="l">
              <a:spcBef>
                <a:spcPts val="0"/>
              </a:spcBef>
              <a:spcAft>
                <a:spcPts val="0"/>
              </a:spcAft>
              <a:buSzPts val="990"/>
              <a:buNone/>
            </a:pPr>
            <a:r>
              <a:t/>
            </a:r>
            <a:endParaRPr sz="1820"/>
          </a:p>
          <a:p>
            <a:pPr indent="0" lvl="0" marL="0" rtl="0" algn="l">
              <a:spcBef>
                <a:spcPts val="0"/>
              </a:spcBef>
              <a:spcAft>
                <a:spcPts val="0"/>
              </a:spcAft>
              <a:buSzPts val="990"/>
              <a:buNone/>
            </a:pPr>
            <a:r>
              <a:rPr lang="en-GB" sz="1820"/>
              <a:t>Validation loss: 1.58</a:t>
            </a:r>
            <a:endParaRPr sz="182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pic>
        <p:nvPicPr>
          <p:cNvPr id="1153" name="Google Shape;1153;p113"/>
          <p:cNvPicPr preferRelativeResize="0"/>
          <p:nvPr/>
        </p:nvPicPr>
        <p:blipFill>
          <a:blip r:embed="rId3">
            <a:alphaModFix/>
          </a:blip>
          <a:stretch>
            <a:fillRect/>
          </a:stretch>
        </p:blipFill>
        <p:spPr>
          <a:xfrm>
            <a:off x="311700" y="445025"/>
            <a:ext cx="4322874" cy="4123851"/>
          </a:xfrm>
          <a:prstGeom prst="rect">
            <a:avLst/>
          </a:prstGeom>
          <a:noFill/>
          <a:ln>
            <a:noFill/>
          </a:ln>
        </p:spPr>
      </p:pic>
      <p:pic>
        <p:nvPicPr>
          <p:cNvPr id="1154" name="Google Shape;1154;p113"/>
          <p:cNvPicPr preferRelativeResize="0"/>
          <p:nvPr/>
        </p:nvPicPr>
        <p:blipFill>
          <a:blip r:embed="rId4">
            <a:alphaModFix/>
          </a:blip>
          <a:stretch>
            <a:fillRect/>
          </a:stretch>
        </p:blipFill>
        <p:spPr>
          <a:xfrm>
            <a:off x="4808575" y="445025"/>
            <a:ext cx="4023725" cy="412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u="sng">
                <a:solidFill>
                  <a:srgbClr val="0D0D0D"/>
                </a:solidFill>
                <a:highlight>
                  <a:srgbClr val="FFFFFF"/>
                </a:highlight>
                <a:latin typeface="Roboto"/>
                <a:ea typeface="Roboto"/>
                <a:cs typeface="Roboto"/>
                <a:sym typeface="Roboto"/>
              </a:rPr>
              <a:t>The objectives are to address the following challenges in DR detection:</a:t>
            </a:r>
            <a:endParaRPr sz="3600" u="sng"/>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6075" lvl="0" marL="457200" rtl="0" algn="l">
              <a:spcBef>
                <a:spcPts val="0"/>
              </a:spcBef>
              <a:spcAft>
                <a:spcPts val="0"/>
              </a:spcAft>
              <a:buClr>
                <a:srgbClr val="0D0D0D"/>
              </a:buClr>
              <a:buSzPts val="1850"/>
              <a:buFont typeface="Roboto"/>
              <a:buChar char="●"/>
            </a:pPr>
            <a:r>
              <a:rPr lang="en-GB" sz="1850">
                <a:solidFill>
                  <a:srgbClr val="0D0D0D"/>
                </a:solidFill>
                <a:highlight>
                  <a:srgbClr val="FFFFFF"/>
                </a:highlight>
                <a:latin typeface="Roboto"/>
                <a:ea typeface="Roboto"/>
                <a:cs typeface="Roboto"/>
                <a:sym typeface="Roboto"/>
              </a:rPr>
              <a:t>Tackling the lack of widespread screening programs.</a:t>
            </a:r>
            <a:endParaRPr sz="1850">
              <a:solidFill>
                <a:srgbClr val="0D0D0D"/>
              </a:solidFill>
              <a:highlight>
                <a:srgbClr val="FFFFFF"/>
              </a:highlight>
              <a:latin typeface="Roboto"/>
              <a:ea typeface="Roboto"/>
              <a:cs typeface="Roboto"/>
              <a:sym typeface="Roboto"/>
            </a:endParaRPr>
          </a:p>
          <a:p>
            <a:pPr indent="-346075" lvl="0" marL="457200" rtl="0" algn="l">
              <a:spcBef>
                <a:spcPts val="0"/>
              </a:spcBef>
              <a:spcAft>
                <a:spcPts val="0"/>
              </a:spcAft>
              <a:buClr>
                <a:srgbClr val="0D0D0D"/>
              </a:buClr>
              <a:buSzPts val="1850"/>
              <a:buFont typeface="Roboto"/>
              <a:buChar char="●"/>
            </a:pPr>
            <a:r>
              <a:rPr lang="en-GB" sz="1850">
                <a:solidFill>
                  <a:srgbClr val="0D0D0D"/>
                </a:solidFill>
                <a:highlight>
                  <a:srgbClr val="FFFFFF"/>
                </a:highlight>
                <a:latin typeface="Roboto"/>
                <a:ea typeface="Roboto"/>
                <a:cs typeface="Roboto"/>
                <a:sym typeface="Roboto"/>
              </a:rPr>
              <a:t>Addressing the shortage of skilled ophthalmologists.</a:t>
            </a:r>
            <a:endParaRPr sz="1850">
              <a:solidFill>
                <a:srgbClr val="0D0D0D"/>
              </a:solidFill>
              <a:highlight>
                <a:srgbClr val="FFFFFF"/>
              </a:highlight>
              <a:latin typeface="Roboto"/>
              <a:ea typeface="Roboto"/>
              <a:cs typeface="Roboto"/>
              <a:sym typeface="Roboto"/>
            </a:endParaRPr>
          </a:p>
          <a:p>
            <a:pPr indent="-346075" lvl="0" marL="457200" rtl="0" algn="l">
              <a:spcBef>
                <a:spcPts val="0"/>
              </a:spcBef>
              <a:spcAft>
                <a:spcPts val="0"/>
              </a:spcAft>
              <a:buClr>
                <a:srgbClr val="0D0D0D"/>
              </a:buClr>
              <a:buSzPts val="1850"/>
              <a:buFont typeface="Roboto"/>
              <a:buChar char="●"/>
            </a:pPr>
            <a:r>
              <a:rPr lang="en-GB" sz="1850">
                <a:solidFill>
                  <a:srgbClr val="0D0D0D"/>
                </a:solidFill>
                <a:highlight>
                  <a:srgbClr val="FFFFFF"/>
                </a:highlight>
                <a:latin typeface="Roboto"/>
                <a:ea typeface="Roboto"/>
                <a:cs typeface="Roboto"/>
                <a:sym typeface="Roboto"/>
              </a:rPr>
              <a:t>Managing variability in image quality and interpretation.</a:t>
            </a:r>
            <a:endParaRPr sz="1850">
              <a:solidFill>
                <a:srgbClr val="0D0D0D"/>
              </a:solidFill>
              <a:highlight>
                <a:srgbClr val="FFFFFF"/>
              </a:highlight>
              <a:latin typeface="Roboto"/>
              <a:ea typeface="Roboto"/>
              <a:cs typeface="Roboto"/>
              <a:sym typeface="Roboto"/>
            </a:endParaRPr>
          </a:p>
          <a:p>
            <a:pPr indent="-346075" lvl="0" marL="457200" rtl="0" algn="l">
              <a:spcBef>
                <a:spcPts val="0"/>
              </a:spcBef>
              <a:spcAft>
                <a:spcPts val="0"/>
              </a:spcAft>
              <a:buClr>
                <a:srgbClr val="0D0D0D"/>
              </a:buClr>
              <a:buSzPts val="1850"/>
              <a:buFont typeface="Roboto"/>
              <a:buChar char="●"/>
            </a:pPr>
            <a:r>
              <a:rPr lang="en-GB" sz="1850">
                <a:solidFill>
                  <a:srgbClr val="0D0D0D"/>
                </a:solidFill>
                <a:highlight>
                  <a:srgbClr val="FFFFFF"/>
                </a:highlight>
                <a:latin typeface="Roboto"/>
                <a:ea typeface="Roboto"/>
                <a:cs typeface="Roboto"/>
                <a:sym typeface="Roboto"/>
              </a:rPr>
              <a:t>Developing scalable and accurate automated screening solutions.</a:t>
            </a:r>
            <a:endParaRPr sz="1850">
              <a:solidFill>
                <a:srgbClr val="0D0D0D"/>
              </a:solidFill>
              <a:highlight>
                <a:srgbClr val="FFFFFF"/>
              </a:highlight>
              <a:latin typeface="Roboto"/>
              <a:ea typeface="Roboto"/>
              <a:cs typeface="Roboto"/>
              <a:sym typeface="Roboto"/>
            </a:endParaRPr>
          </a:p>
          <a:p>
            <a:pPr indent="0" lvl="0" marL="457200" rtl="0" algn="l">
              <a:spcBef>
                <a:spcPts val="0"/>
              </a:spcBef>
              <a:spcAft>
                <a:spcPts val="1200"/>
              </a:spcAft>
              <a:buNone/>
            </a:pPr>
            <a:r>
              <a:t/>
            </a:r>
            <a:endParaRPr sz="185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 name="Shape 126"/>
        <p:cNvGrpSpPr/>
        <p:nvPr/>
      </p:nvGrpSpPr>
      <p:grpSpPr>
        <a:xfrm>
          <a:off x="0" y="0"/>
          <a:ext cx="0" cy="0"/>
          <a:chOff x="0" y="0"/>
          <a:chExt cx="0" cy="0"/>
        </a:xfrm>
      </p:grpSpPr>
      <p:sp>
        <p:nvSpPr>
          <p:cNvPr id="127" name="Google Shape;127;p24"/>
          <p:cNvSpPr txBox="1"/>
          <p:nvPr>
            <p:ph type="title"/>
          </p:nvPr>
        </p:nvSpPr>
        <p:spPr>
          <a:xfrm>
            <a:off x="2442850" y="2061775"/>
            <a:ext cx="8520600" cy="115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900">
                <a:solidFill>
                  <a:schemeClr val="lt1"/>
                </a:solidFill>
                <a:latin typeface="Oswald"/>
                <a:ea typeface="Oswald"/>
                <a:cs typeface="Oswald"/>
                <a:sym typeface="Oswald"/>
              </a:rPr>
              <a:t>Relevance to the AI and ML</a:t>
            </a:r>
            <a:endParaRPr sz="2900">
              <a:solidFill>
                <a:schemeClr val="lt1"/>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nvSpPr>
        <p:spPr>
          <a:xfrm>
            <a:off x="283950" y="113100"/>
            <a:ext cx="8576100" cy="455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F1F1F"/>
              </a:buClr>
              <a:buSzPts val="1400"/>
              <a:buFont typeface="Georgia"/>
              <a:buChar char="●"/>
            </a:pPr>
            <a:r>
              <a:rPr lang="en-GB">
                <a:solidFill>
                  <a:srgbClr val="1F1F1F"/>
                </a:solidFill>
                <a:latin typeface="Georgia"/>
                <a:ea typeface="Georgia"/>
                <a:cs typeface="Georgia"/>
                <a:sym typeface="Georgia"/>
              </a:rPr>
              <a:t>Recent Trend in diagnosis of diabetic retinopathy : Using Automated screening models using deep learning system.</a:t>
            </a:r>
            <a:endParaRPr>
              <a:solidFill>
                <a:srgbClr val="1F1F1F"/>
              </a:solidFill>
              <a:latin typeface="Georgia"/>
              <a:ea typeface="Georgia"/>
              <a:cs typeface="Georgia"/>
              <a:sym typeface="Georgia"/>
            </a:endParaRPr>
          </a:p>
          <a:p>
            <a:pPr indent="-317500" lvl="0" marL="457200" rtl="0" algn="l">
              <a:spcBef>
                <a:spcPts val="0"/>
              </a:spcBef>
              <a:spcAft>
                <a:spcPts val="0"/>
              </a:spcAft>
              <a:buClr>
                <a:srgbClr val="1F1F1F"/>
              </a:buClr>
              <a:buSzPts val="1400"/>
              <a:buFont typeface="Georgia"/>
              <a:buChar char="●"/>
            </a:pPr>
            <a:r>
              <a:rPr lang="en-GB">
                <a:solidFill>
                  <a:srgbClr val="1F1F1F"/>
                </a:solidFill>
                <a:latin typeface="Georgia"/>
                <a:ea typeface="Georgia"/>
                <a:cs typeface="Georgia"/>
                <a:sym typeface="Georgia"/>
              </a:rPr>
              <a:t>Various techniques of AI and ML is used in DR grading :</a:t>
            </a:r>
            <a:endParaRPr>
              <a:solidFill>
                <a:srgbClr val="1F1F1F"/>
              </a:solidFill>
              <a:latin typeface="Georgia"/>
              <a:ea typeface="Georgia"/>
              <a:cs typeface="Georgia"/>
              <a:sym typeface="Georgia"/>
            </a:endParaRPr>
          </a:p>
          <a:p>
            <a:pPr indent="0" lvl="0" marL="457200" rtl="0" algn="l">
              <a:spcBef>
                <a:spcPts val="0"/>
              </a:spcBef>
              <a:spcAft>
                <a:spcPts val="0"/>
              </a:spcAft>
              <a:buNone/>
            </a:pPr>
            <a:r>
              <a:t/>
            </a:r>
            <a:endParaRPr sz="100">
              <a:solidFill>
                <a:srgbClr val="1F1F1F"/>
              </a:solidFill>
              <a:latin typeface="Georgia"/>
              <a:ea typeface="Georgia"/>
              <a:cs typeface="Georgia"/>
              <a:sym typeface="Georgia"/>
            </a:endParaRPr>
          </a:p>
          <a:p>
            <a:pPr indent="-311150" lvl="0" marL="914400" rtl="0" algn="l">
              <a:lnSpc>
                <a:spcPct val="115000"/>
              </a:lnSpc>
              <a:spcBef>
                <a:spcPts val="2100"/>
              </a:spcBef>
              <a:spcAft>
                <a:spcPts val="0"/>
              </a:spcAft>
              <a:buClr>
                <a:srgbClr val="0D0D0D"/>
              </a:buClr>
              <a:buSzPts val="1300"/>
              <a:buFont typeface="Roboto"/>
              <a:buAutoNum type="arabicPeriod"/>
            </a:pPr>
            <a:r>
              <a:rPr lang="en-GB" sz="1300">
                <a:solidFill>
                  <a:srgbClr val="0D0D0D"/>
                </a:solidFill>
                <a:highlight>
                  <a:srgbClr val="FFFFFF"/>
                </a:highlight>
                <a:latin typeface="Roboto"/>
                <a:ea typeface="Roboto"/>
                <a:cs typeface="Roboto"/>
                <a:sym typeface="Roboto"/>
              </a:rPr>
              <a:t>Deep Learning Models:</a:t>
            </a:r>
            <a:endParaRPr sz="1300">
              <a:solidFill>
                <a:srgbClr val="0D0D0D"/>
              </a:solidFill>
              <a:highlight>
                <a:srgbClr val="FFFFFF"/>
              </a:highlight>
              <a:latin typeface="Roboto"/>
              <a:ea typeface="Roboto"/>
              <a:cs typeface="Roboto"/>
              <a:sym typeface="Roboto"/>
            </a:endParaRPr>
          </a:p>
          <a:p>
            <a:pPr indent="-311150" lvl="1" marL="1371600" rtl="0" algn="l">
              <a:lnSpc>
                <a:spcPct val="115000"/>
              </a:lnSpc>
              <a:spcBef>
                <a:spcPts val="0"/>
              </a:spcBef>
              <a:spcAft>
                <a:spcPts val="0"/>
              </a:spcAft>
              <a:buClr>
                <a:srgbClr val="0D0D0D"/>
              </a:buClr>
              <a:buSzPts val="1300"/>
              <a:buFont typeface="Roboto"/>
              <a:buChar char="○"/>
            </a:pPr>
            <a:r>
              <a:rPr lang="en-GB" sz="1300">
                <a:solidFill>
                  <a:srgbClr val="0D0D0D"/>
                </a:solidFill>
                <a:highlight>
                  <a:srgbClr val="FFFFFF"/>
                </a:highlight>
                <a:latin typeface="Roboto"/>
                <a:ea typeface="Roboto"/>
                <a:cs typeface="Roboto"/>
                <a:sym typeface="Roboto"/>
              </a:rPr>
              <a:t>Convolutional Neural Networks (CNNs) are used for image classification tasks in DR grading.</a:t>
            </a:r>
            <a:endParaRPr sz="1300">
              <a:solidFill>
                <a:srgbClr val="0D0D0D"/>
              </a:solidFill>
              <a:highlight>
                <a:srgbClr val="FFFFFF"/>
              </a:highlight>
              <a:latin typeface="Roboto"/>
              <a:ea typeface="Roboto"/>
              <a:cs typeface="Roboto"/>
              <a:sym typeface="Roboto"/>
            </a:endParaRPr>
          </a:p>
          <a:p>
            <a:pPr indent="-311150" lvl="1" marL="1371600" rtl="0" algn="l">
              <a:lnSpc>
                <a:spcPct val="115000"/>
              </a:lnSpc>
              <a:spcBef>
                <a:spcPts val="0"/>
              </a:spcBef>
              <a:spcAft>
                <a:spcPts val="0"/>
              </a:spcAft>
              <a:buClr>
                <a:srgbClr val="0D0D0D"/>
              </a:buClr>
              <a:buSzPts val="1300"/>
              <a:buFont typeface="Roboto"/>
              <a:buChar char="○"/>
            </a:pPr>
            <a:r>
              <a:rPr lang="en-GB" sz="1300">
                <a:solidFill>
                  <a:srgbClr val="0D0D0D"/>
                </a:solidFill>
                <a:highlight>
                  <a:srgbClr val="FFFFFF"/>
                </a:highlight>
                <a:latin typeface="Roboto"/>
                <a:ea typeface="Roboto"/>
                <a:cs typeface="Roboto"/>
                <a:sym typeface="Roboto"/>
              </a:rPr>
              <a:t>Techniques like InceptionV3, ResNet, and U-Net used to extract features from retinal images and classify them.</a:t>
            </a:r>
            <a:endParaRPr sz="1300">
              <a:solidFill>
                <a:srgbClr val="0D0D0D"/>
              </a:solidFill>
              <a:highlight>
                <a:srgbClr val="FFFFFF"/>
              </a:highlight>
              <a:latin typeface="Roboto"/>
              <a:ea typeface="Roboto"/>
              <a:cs typeface="Roboto"/>
              <a:sym typeface="Roboto"/>
            </a:endParaRPr>
          </a:p>
          <a:p>
            <a:pPr indent="-311150" lvl="0" marL="914400" rtl="0" algn="l">
              <a:lnSpc>
                <a:spcPct val="115000"/>
              </a:lnSpc>
              <a:spcBef>
                <a:spcPts val="0"/>
              </a:spcBef>
              <a:spcAft>
                <a:spcPts val="0"/>
              </a:spcAft>
              <a:buClr>
                <a:srgbClr val="0D0D0D"/>
              </a:buClr>
              <a:buSzPts val="1300"/>
              <a:buFont typeface="Roboto"/>
              <a:buAutoNum type="arabicPeriod"/>
            </a:pPr>
            <a:r>
              <a:rPr lang="en-GB" sz="1300">
                <a:solidFill>
                  <a:srgbClr val="0D0D0D"/>
                </a:solidFill>
                <a:highlight>
                  <a:srgbClr val="FFFFFF"/>
                </a:highlight>
                <a:latin typeface="Roboto"/>
                <a:ea typeface="Roboto"/>
                <a:cs typeface="Roboto"/>
                <a:sym typeface="Roboto"/>
              </a:rPr>
              <a:t>Support Vector Machines (SVM):</a:t>
            </a:r>
            <a:endParaRPr sz="1300">
              <a:solidFill>
                <a:srgbClr val="0D0D0D"/>
              </a:solidFill>
              <a:highlight>
                <a:srgbClr val="FFFFFF"/>
              </a:highlight>
              <a:latin typeface="Roboto"/>
              <a:ea typeface="Roboto"/>
              <a:cs typeface="Roboto"/>
              <a:sym typeface="Roboto"/>
            </a:endParaRPr>
          </a:p>
          <a:p>
            <a:pPr indent="-311150" lvl="1" marL="1371600" rtl="0" algn="l">
              <a:lnSpc>
                <a:spcPct val="115000"/>
              </a:lnSpc>
              <a:spcBef>
                <a:spcPts val="0"/>
              </a:spcBef>
              <a:spcAft>
                <a:spcPts val="0"/>
              </a:spcAft>
              <a:buClr>
                <a:srgbClr val="0D0D0D"/>
              </a:buClr>
              <a:buSzPts val="1300"/>
              <a:buFont typeface="Roboto"/>
              <a:buChar char="○"/>
            </a:pPr>
            <a:r>
              <a:rPr lang="en-GB" sz="1300">
                <a:solidFill>
                  <a:srgbClr val="0D0D0D"/>
                </a:solidFill>
                <a:highlight>
                  <a:srgbClr val="FFFFFF"/>
                </a:highlight>
                <a:latin typeface="Roboto"/>
                <a:ea typeface="Roboto"/>
                <a:cs typeface="Roboto"/>
                <a:sym typeface="Roboto"/>
              </a:rPr>
              <a:t>SVM is used as a supervised learning algorithm for classification tasks in diabetic retinopathy.</a:t>
            </a:r>
            <a:endParaRPr sz="1300">
              <a:solidFill>
                <a:srgbClr val="0D0D0D"/>
              </a:solidFill>
              <a:highlight>
                <a:srgbClr val="FFFFFF"/>
              </a:highlight>
              <a:latin typeface="Roboto"/>
              <a:ea typeface="Roboto"/>
              <a:cs typeface="Roboto"/>
              <a:sym typeface="Roboto"/>
            </a:endParaRPr>
          </a:p>
          <a:p>
            <a:pPr indent="-311150" lvl="0" marL="914400" rtl="0" algn="l">
              <a:lnSpc>
                <a:spcPct val="115000"/>
              </a:lnSpc>
              <a:spcBef>
                <a:spcPts val="0"/>
              </a:spcBef>
              <a:spcAft>
                <a:spcPts val="0"/>
              </a:spcAft>
              <a:buClr>
                <a:srgbClr val="0D0D0D"/>
              </a:buClr>
              <a:buSzPts val="1300"/>
              <a:buFont typeface="Roboto"/>
              <a:buAutoNum type="arabicPeriod"/>
            </a:pPr>
            <a:r>
              <a:rPr lang="en-GB" sz="1300">
                <a:solidFill>
                  <a:srgbClr val="0D0D0D"/>
                </a:solidFill>
                <a:highlight>
                  <a:srgbClr val="FFFFFF"/>
                </a:highlight>
                <a:latin typeface="Roboto"/>
                <a:ea typeface="Roboto"/>
                <a:cs typeface="Roboto"/>
                <a:sym typeface="Roboto"/>
              </a:rPr>
              <a:t>Clustering Algorithms:</a:t>
            </a:r>
            <a:endParaRPr sz="1300">
              <a:solidFill>
                <a:srgbClr val="0D0D0D"/>
              </a:solidFill>
              <a:highlight>
                <a:srgbClr val="FFFFFF"/>
              </a:highlight>
              <a:latin typeface="Roboto"/>
              <a:ea typeface="Roboto"/>
              <a:cs typeface="Roboto"/>
              <a:sym typeface="Roboto"/>
            </a:endParaRPr>
          </a:p>
          <a:p>
            <a:pPr indent="-311150" lvl="1" marL="1371600" rtl="0" algn="l">
              <a:lnSpc>
                <a:spcPct val="115000"/>
              </a:lnSpc>
              <a:spcBef>
                <a:spcPts val="0"/>
              </a:spcBef>
              <a:spcAft>
                <a:spcPts val="0"/>
              </a:spcAft>
              <a:buClr>
                <a:srgbClr val="0D0D0D"/>
              </a:buClr>
              <a:buSzPts val="1300"/>
              <a:buFont typeface="Roboto"/>
              <a:buChar char="○"/>
            </a:pPr>
            <a:r>
              <a:rPr lang="en-GB" sz="1300">
                <a:solidFill>
                  <a:srgbClr val="0D0D0D"/>
                </a:solidFill>
                <a:highlight>
                  <a:srgbClr val="FFFFFF"/>
                </a:highlight>
                <a:latin typeface="Roboto"/>
                <a:ea typeface="Roboto"/>
                <a:cs typeface="Roboto"/>
                <a:sym typeface="Roboto"/>
              </a:rPr>
              <a:t>K-means clustering used for unsupervised grouping of retinal images based on similarities in features.</a:t>
            </a:r>
            <a:endParaRPr sz="1300">
              <a:solidFill>
                <a:srgbClr val="0D0D0D"/>
              </a:solidFill>
              <a:highlight>
                <a:srgbClr val="FFFFFF"/>
              </a:highlight>
              <a:latin typeface="Roboto"/>
              <a:ea typeface="Roboto"/>
              <a:cs typeface="Roboto"/>
              <a:sym typeface="Roboto"/>
            </a:endParaRPr>
          </a:p>
          <a:p>
            <a:pPr indent="-311150" lvl="0" marL="914400" rtl="0" algn="l">
              <a:lnSpc>
                <a:spcPct val="115000"/>
              </a:lnSpc>
              <a:spcBef>
                <a:spcPts val="0"/>
              </a:spcBef>
              <a:spcAft>
                <a:spcPts val="0"/>
              </a:spcAft>
              <a:buClr>
                <a:srgbClr val="0D0D0D"/>
              </a:buClr>
              <a:buSzPts val="1300"/>
              <a:buFont typeface="Roboto"/>
              <a:buAutoNum type="arabicPeriod"/>
            </a:pPr>
            <a:r>
              <a:rPr lang="en-GB" sz="1300">
                <a:solidFill>
                  <a:srgbClr val="0D0D0D"/>
                </a:solidFill>
                <a:highlight>
                  <a:srgbClr val="FFFFFF"/>
                </a:highlight>
                <a:latin typeface="Roboto"/>
                <a:ea typeface="Roboto"/>
                <a:cs typeface="Roboto"/>
                <a:sym typeface="Roboto"/>
              </a:rPr>
              <a:t>Ensemble Methods:</a:t>
            </a:r>
            <a:endParaRPr sz="1300">
              <a:solidFill>
                <a:srgbClr val="0D0D0D"/>
              </a:solidFill>
              <a:highlight>
                <a:srgbClr val="FFFFFF"/>
              </a:highlight>
              <a:latin typeface="Roboto"/>
              <a:ea typeface="Roboto"/>
              <a:cs typeface="Roboto"/>
              <a:sym typeface="Roboto"/>
            </a:endParaRPr>
          </a:p>
          <a:p>
            <a:pPr indent="-311150" lvl="1" marL="1371600" rtl="0" algn="l">
              <a:lnSpc>
                <a:spcPct val="115000"/>
              </a:lnSpc>
              <a:spcBef>
                <a:spcPts val="0"/>
              </a:spcBef>
              <a:spcAft>
                <a:spcPts val="0"/>
              </a:spcAft>
              <a:buClr>
                <a:srgbClr val="0D0D0D"/>
              </a:buClr>
              <a:buSzPts val="1300"/>
              <a:buFont typeface="Roboto"/>
              <a:buChar char="○"/>
            </a:pPr>
            <a:r>
              <a:rPr lang="en-GB" sz="1300">
                <a:solidFill>
                  <a:srgbClr val="0D0D0D"/>
                </a:solidFill>
                <a:highlight>
                  <a:srgbClr val="FFFFFF"/>
                </a:highlight>
                <a:latin typeface="Roboto"/>
                <a:ea typeface="Roboto"/>
                <a:cs typeface="Roboto"/>
                <a:sym typeface="Roboto"/>
              </a:rPr>
              <a:t>Random Forests or Gradient Boosting Machines models can combine multiple classifiers to improve classification performance.</a:t>
            </a:r>
            <a:endParaRPr sz="1300">
              <a:solidFill>
                <a:srgbClr val="0D0D0D"/>
              </a:solidFill>
              <a:highlight>
                <a:srgbClr val="FFFFFF"/>
              </a:highlight>
              <a:latin typeface="Roboto"/>
              <a:ea typeface="Roboto"/>
              <a:cs typeface="Roboto"/>
              <a:sym typeface="Roboto"/>
            </a:endParaRPr>
          </a:p>
          <a:p>
            <a:pPr indent="-311150" lvl="0" marL="914400" rtl="0" algn="l">
              <a:lnSpc>
                <a:spcPct val="115000"/>
              </a:lnSpc>
              <a:spcBef>
                <a:spcPts val="0"/>
              </a:spcBef>
              <a:spcAft>
                <a:spcPts val="0"/>
              </a:spcAft>
              <a:buClr>
                <a:srgbClr val="0D0D0D"/>
              </a:buClr>
              <a:buSzPts val="1300"/>
              <a:buFont typeface="Roboto"/>
              <a:buAutoNum type="arabicPeriod"/>
            </a:pPr>
            <a:r>
              <a:rPr lang="en-GB" sz="1300">
                <a:solidFill>
                  <a:srgbClr val="0D0D0D"/>
                </a:solidFill>
                <a:highlight>
                  <a:srgbClr val="FFFFFF"/>
                </a:highlight>
                <a:latin typeface="Roboto"/>
                <a:ea typeface="Roboto"/>
                <a:cs typeface="Roboto"/>
                <a:sym typeface="Roboto"/>
              </a:rPr>
              <a:t>Transfer Learning:</a:t>
            </a:r>
            <a:endParaRPr sz="1300">
              <a:solidFill>
                <a:srgbClr val="0D0D0D"/>
              </a:solidFill>
              <a:highlight>
                <a:srgbClr val="FFFFFF"/>
              </a:highlight>
              <a:latin typeface="Roboto"/>
              <a:ea typeface="Roboto"/>
              <a:cs typeface="Roboto"/>
              <a:sym typeface="Roboto"/>
            </a:endParaRPr>
          </a:p>
          <a:p>
            <a:pPr indent="-311150" lvl="1" marL="1371600" rtl="0" algn="l">
              <a:lnSpc>
                <a:spcPct val="115000"/>
              </a:lnSpc>
              <a:spcBef>
                <a:spcPts val="0"/>
              </a:spcBef>
              <a:spcAft>
                <a:spcPts val="0"/>
              </a:spcAft>
              <a:buClr>
                <a:srgbClr val="0D0D0D"/>
              </a:buClr>
              <a:buSzPts val="1300"/>
              <a:buFont typeface="Roboto"/>
              <a:buChar char="○"/>
            </a:pPr>
            <a:r>
              <a:rPr lang="en-GB" sz="1300">
                <a:solidFill>
                  <a:srgbClr val="0D0D0D"/>
                </a:solidFill>
                <a:highlight>
                  <a:srgbClr val="FFFFFF"/>
                </a:highlight>
                <a:latin typeface="Roboto"/>
                <a:ea typeface="Roboto"/>
                <a:cs typeface="Roboto"/>
                <a:sym typeface="Roboto"/>
              </a:rPr>
              <a:t>It enable the use of pre-trained deep learning models, fine-tuned on large datasets, for diabetic retinopathy classification tasks.</a:t>
            </a:r>
            <a:endParaRPr sz="1300">
              <a:solidFill>
                <a:srgbClr val="0D0D0D"/>
              </a:solidFill>
              <a:highlight>
                <a:srgbClr val="FFFFFF"/>
              </a:highlight>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6"/>
          <p:cNvPicPr preferRelativeResize="0"/>
          <p:nvPr/>
        </p:nvPicPr>
        <p:blipFill>
          <a:blip r:embed="rId3">
            <a:alphaModFix/>
          </a:blip>
          <a:stretch>
            <a:fillRect/>
          </a:stretch>
        </p:blipFill>
        <p:spPr>
          <a:xfrm>
            <a:off x="1635950" y="0"/>
            <a:ext cx="5872101" cy="4991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 name="Shape 141"/>
        <p:cNvGrpSpPr/>
        <p:nvPr/>
      </p:nvGrpSpPr>
      <p:grpSpPr>
        <a:xfrm>
          <a:off x="0" y="0"/>
          <a:ext cx="0" cy="0"/>
          <a:chOff x="0" y="0"/>
          <a:chExt cx="0" cy="0"/>
        </a:xfrm>
      </p:grpSpPr>
      <p:sp>
        <p:nvSpPr>
          <p:cNvPr id="142" name="Google Shape;142;p27"/>
          <p:cNvSpPr txBox="1"/>
          <p:nvPr>
            <p:ph type="title"/>
          </p:nvPr>
        </p:nvSpPr>
        <p:spPr>
          <a:xfrm>
            <a:off x="2787775" y="2227400"/>
            <a:ext cx="4149600" cy="879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Oswald Medium"/>
                <a:ea typeface="Oswald Medium"/>
                <a:cs typeface="Oswald Medium"/>
                <a:sym typeface="Oswald Medium"/>
              </a:rPr>
              <a:t>Existing work and Performance</a:t>
            </a:r>
            <a:endParaRPr>
              <a:solidFill>
                <a:schemeClr val="lt1"/>
              </a:solidFill>
              <a:latin typeface="Oswald Medium"/>
              <a:ea typeface="Oswald Medium"/>
              <a:cs typeface="Oswald Medium"/>
              <a:sym typeface="Oswald Medium"/>
            </a:endParaRPr>
          </a:p>
          <a:p>
            <a:pPr indent="0" lvl="0" marL="0" rtl="0" algn="l">
              <a:spcBef>
                <a:spcPts val="0"/>
              </a:spcBef>
              <a:spcAft>
                <a:spcPts val="0"/>
              </a:spcAft>
              <a:buNone/>
            </a:pPr>
            <a:r>
              <a:t/>
            </a:r>
            <a:endParaRPr>
              <a:solidFill>
                <a:schemeClr val="lt1"/>
              </a:solidFill>
              <a:latin typeface="Oswald Medium"/>
              <a:ea typeface="Oswald Medium"/>
              <a:cs typeface="Oswald Medium"/>
              <a:sym typeface="Oswald Medium"/>
            </a:endParaRPr>
          </a:p>
          <a:p>
            <a:pPr indent="0" lvl="0" marL="0" rtl="0" algn="l">
              <a:spcBef>
                <a:spcPts val="0"/>
              </a:spcBef>
              <a:spcAft>
                <a:spcPts val="0"/>
              </a:spcAft>
              <a:buNone/>
            </a:pPr>
            <a:r>
              <a:t/>
            </a:r>
            <a:endParaRPr>
              <a:solidFill>
                <a:schemeClr val="lt1"/>
              </a:solidFill>
              <a:latin typeface="Oswald Medium"/>
              <a:ea typeface="Oswald Medium"/>
              <a:cs typeface="Oswald Medium"/>
              <a:sym typeface="Oswald Medium"/>
            </a:endParaRPr>
          </a:p>
          <a:p>
            <a:pPr indent="0" lvl="0" marL="0" rtl="0" algn="l">
              <a:spcBef>
                <a:spcPts val="0"/>
              </a:spcBef>
              <a:spcAft>
                <a:spcPts val="0"/>
              </a:spcAft>
              <a:buNone/>
            </a:pPr>
            <a:r>
              <a:rPr lang="en-GB">
                <a:solidFill>
                  <a:schemeClr val="lt1"/>
                </a:solidFill>
                <a:latin typeface="Oswald Medium"/>
                <a:ea typeface="Oswald Medium"/>
                <a:cs typeface="Oswald Medium"/>
                <a:sym typeface="Oswald Medium"/>
              </a:rPr>
              <a:t>(Literature Survey)</a:t>
            </a:r>
            <a:endParaRPr>
              <a:solidFill>
                <a:schemeClr val="lt1"/>
              </a:solidFill>
              <a:latin typeface="Oswald Medium"/>
              <a:ea typeface="Oswald Medium"/>
              <a:cs typeface="Oswald Medium"/>
              <a:sym typeface="Oswald Medium"/>
            </a:endParaRPr>
          </a:p>
          <a:p>
            <a:pPr indent="0" lvl="0" marL="0" rtl="0" algn="l">
              <a:spcBef>
                <a:spcPts val="0"/>
              </a:spcBef>
              <a:spcAft>
                <a:spcPts val="0"/>
              </a:spcAft>
              <a:buNone/>
            </a:pPr>
            <a:r>
              <a:t/>
            </a:r>
            <a:endParaRPr>
              <a:solidFill>
                <a:schemeClr val="lt1"/>
              </a:solidFill>
              <a:latin typeface="Oswald Medium"/>
              <a:ea typeface="Oswald Medium"/>
              <a:cs typeface="Oswald Medium"/>
              <a:sym typeface="Oswald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p:nvPr/>
        </p:nvSpPr>
        <p:spPr>
          <a:xfrm>
            <a:off x="45750" y="88875"/>
            <a:ext cx="9052500" cy="8136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3913"/>
              </a:lnSpc>
              <a:spcBef>
                <a:spcPts val="0"/>
              </a:spcBef>
              <a:spcAft>
                <a:spcPts val="0"/>
              </a:spcAft>
              <a:buNone/>
            </a:pPr>
            <a:r>
              <a:rPr b="1" lang="en-GB" sz="1200">
                <a:solidFill>
                  <a:srgbClr val="333333"/>
                </a:solidFill>
                <a:highlight>
                  <a:srgbClr val="FFFFFF"/>
                </a:highlight>
              </a:rPr>
              <a:t>Diabetic Retinopathy Detection Using Prognosis of Microaneurysm and Early Diagnosis System for Non-Proliferative Diabetic Retinopathy Based on Deep Learning Algorithms(2020)</a:t>
            </a:r>
            <a:endParaRPr b="1" sz="1200">
              <a:solidFill>
                <a:srgbClr val="333333"/>
              </a:solidFill>
              <a:highlight>
                <a:srgbClr val="FFFFFF"/>
              </a:highlight>
            </a:endParaRPr>
          </a:p>
          <a:p>
            <a:pPr indent="0" lvl="0" marL="0" rtl="0" algn="l">
              <a:lnSpc>
                <a:spcPct val="166666"/>
              </a:lnSpc>
              <a:spcBef>
                <a:spcPts val="0"/>
              </a:spcBef>
              <a:spcAft>
                <a:spcPts val="0"/>
              </a:spcAft>
              <a:buClr>
                <a:schemeClr val="dk1"/>
              </a:buClr>
              <a:buSzPts val="1100"/>
              <a:buFont typeface="Arial"/>
              <a:buNone/>
            </a:pPr>
            <a:r>
              <a:rPr lang="en-GB" sz="1150">
                <a:solidFill>
                  <a:srgbClr val="006699"/>
                </a:solidFill>
                <a:highlight>
                  <a:srgbClr val="FFFFFF"/>
                </a:highlight>
                <a:uFill>
                  <a:noFill/>
                </a:uFill>
                <a:hlinkClick r:id="rId3">
                  <a:extLst>
                    <a:ext uri="{A12FA001-AC4F-418D-AE19-62706E023703}">
                      <ahyp:hlinkClr val="tx"/>
                    </a:ext>
                  </a:extLst>
                </a:hlinkClick>
              </a:rPr>
              <a:t>Lifeng Qiao</a:t>
            </a:r>
            <a:r>
              <a:rPr lang="en-GB" sz="1150">
                <a:solidFill>
                  <a:srgbClr val="333333"/>
                </a:solidFill>
                <a:highlight>
                  <a:srgbClr val="FFFFFF"/>
                </a:highlight>
              </a:rPr>
              <a:t>; </a:t>
            </a:r>
            <a:r>
              <a:rPr lang="en-GB" sz="1150">
                <a:solidFill>
                  <a:srgbClr val="006699"/>
                </a:solidFill>
                <a:highlight>
                  <a:srgbClr val="FFFFFF"/>
                </a:highlight>
                <a:uFill>
                  <a:noFill/>
                </a:uFill>
                <a:hlinkClick r:id="rId4">
                  <a:extLst>
                    <a:ext uri="{A12FA001-AC4F-418D-AE19-62706E023703}">
                      <ahyp:hlinkClr val="tx"/>
                    </a:ext>
                  </a:extLst>
                </a:hlinkClick>
              </a:rPr>
              <a:t>Ying Zhu</a:t>
            </a:r>
            <a:r>
              <a:rPr lang="en-GB" sz="1150">
                <a:solidFill>
                  <a:srgbClr val="333333"/>
                </a:solidFill>
                <a:highlight>
                  <a:srgbClr val="FFFFFF"/>
                </a:highlight>
              </a:rPr>
              <a:t>; </a:t>
            </a:r>
            <a:r>
              <a:rPr lang="en-GB" sz="1150">
                <a:solidFill>
                  <a:srgbClr val="006699"/>
                </a:solidFill>
                <a:highlight>
                  <a:srgbClr val="FFFFFF"/>
                </a:highlight>
                <a:uFill>
                  <a:noFill/>
                </a:uFill>
                <a:hlinkClick r:id="rId5">
                  <a:extLst>
                    <a:ext uri="{A12FA001-AC4F-418D-AE19-62706E023703}">
                      <ahyp:hlinkClr val="tx"/>
                    </a:ext>
                  </a:extLst>
                </a:hlinkClick>
              </a:rPr>
              <a:t>Hui Zhou</a:t>
            </a:r>
            <a:endParaRPr b="1" sz="1000">
              <a:solidFill>
                <a:srgbClr val="333333"/>
              </a:solidFill>
              <a:highlight>
                <a:srgbClr val="FFFFFF"/>
              </a:highlight>
            </a:endParaRPr>
          </a:p>
        </p:txBody>
      </p:sp>
      <p:sp>
        <p:nvSpPr>
          <p:cNvPr id="148" name="Google Shape;148;p28"/>
          <p:cNvSpPr/>
          <p:nvPr/>
        </p:nvSpPr>
        <p:spPr>
          <a:xfrm>
            <a:off x="45750" y="1206500"/>
            <a:ext cx="9052500" cy="38007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Methodology used</a:t>
            </a:r>
            <a:r>
              <a:rPr lang="en-GB"/>
              <a:t>:</a:t>
            </a:r>
            <a:endParaRPr/>
          </a:p>
          <a:p>
            <a:pPr indent="-317500" lvl="0" marL="457200" rtl="0" algn="l">
              <a:spcBef>
                <a:spcPts val="0"/>
              </a:spcBef>
              <a:spcAft>
                <a:spcPts val="0"/>
              </a:spcAft>
              <a:buSzPts val="1400"/>
              <a:buAutoNum type="arabicPeriod"/>
            </a:pPr>
            <a:r>
              <a:rPr lang="en-GB" sz="1600"/>
              <a:t>PMNDPR</a:t>
            </a:r>
            <a:r>
              <a:rPr lang="en-GB" sz="1700"/>
              <a:t>(</a:t>
            </a:r>
            <a:r>
              <a:rPr lang="en-GB" sz="1500">
                <a:solidFill>
                  <a:srgbClr val="333333"/>
                </a:solidFill>
              </a:rPr>
              <a:t>Prognosis of Microaneurysm and Early Diagnosis System for Non-Proliferative Diabetic Retinopathy) </a:t>
            </a:r>
            <a:r>
              <a:rPr lang="en-GB" sz="1500">
                <a:solidFill>
                  <a:schemeClr val="dk1"/>
                </a:solidFill>
              </a:rPr>
              <a:t>system is used. This system </a:t>
            </a:r>
            <a:r>
              <a:rPr lang="en-GB" sz="1500">
                <a:solidFill>
                  <a:schemeClr val="dk1"/>
                </a:solidFill>
                <a:latin typeface="Roboto"/>
                <a:ea typeface="Roboto"/>
                <a:cs typeface="Roboto"/>
                <a:sym typeface="Roboto"/>
              </a:rPr>
              <a:t>analyzes retinal images and identify early signs of diabetic retinopathy, such as microaneurysms and do early detection.</a:t>
            </a:r>
            <a:endParaRPr sz="1500">
              <a:solidFill>
                <a:schemeClr val="dk1"/>
              </a:solidFill>
              <a:latin typeface="Roboto"/>
              <a:ea typeface="Roboto"/>
              <a:cs typeface="Roboto"/>
              <a:sym typeface="Roboto"/>
            </a:endParaRPr>
          </a:p>
          <a:p>
            <a:pPr indent="-330200" lvl="0" marL="457200" rtl="0" algn="l">
              <a:spcBef>
                <a:spcPts val="0"/>
              </a:spcBef>
              <a:spcAft>
                <a:spcPts val="0"/>
              </a:spcAft>
              <a:buClr>
                <a:srgbClr val="0D0D0D"/>
              </a:buClr>
              <a:buSzPts val="1600"/>
              <a:buFont typeface="Roboto"/>
              <a:buAutoNum type="arabicPeriod"/>
            </a:pPr>
            <a:r>
              <a:rPr lang="en-GB" sz="1600">
                <a:solidFill>
                  <a:srgbClr val="0D0D0D"/>
                </a:solidFill>
                <a:latin typeface="Roboto"/>
                <a:ea typeface="Roboto"/>
                <a:cs typeface="Roboto"/>
                <a:sym typeface="Roboto"/>
              </a:rPr>
              <a:t>Here they utilized  DCNN architecture for semantic segmentation of fundus images.</a:t>
            </a:r>
            <a:endParaRPr sz="1600">
              <a:solidFill>
                <a:srgbClr val="0D0D0D"/>
              </a:solidFill>
              <a:latin typeface="Roboto"/>
              <a:ea typeface="Roboto"/>
              <a:cs typeface="Roboto"/>
              <a:sym typeface="Roboto"/>
            </a:endParaRPr>
          </a:p>
          <a:p>
            <a:pPr indent="-330200" lvl="0" marL="457200" rtl="0" algn="l">
              <a:spcBef>
                <a:spcPts val="0"/>
              </a:spcBef>
              <a:spcAft>
                <a:spcPts val="0"/>
              </a:spcAft>
              <a:buClr>
                <a:srgbClr val="0D0D0D"/>
              </a:buClr>
              <a:buSzPts val="1600"/>
              <a:buFont typeface="Roboto"/>
              <a:buAutoNum type="arabicPeriod"/>
            </a:pPr>
            <a:r>
              <a:rPr lang="en-GB" sz="1600">
                <a:solidFill>
                  <a:srgbClr val="0D0D0D"/>
                </a:solidFill>
                <a:latin typeface="Roboto"/>
                <a:ea typeface="Roboto"/>
                <a:cs typeface="Roboto"/>
                <a:sym typeface="Roboto"/>
              </a:rPr>
              <a:t>The system takes input images and features extracted by convolutional layers. The output of the convolutional layers is then flattened and analyzed by a fully connected layer with Relu activation, producing a 336-dimensional feature vector. Finally, a softmax function translates the output of the fully connected layer into the likelihood of each class.</a:t>
            </a:r>
            <a:endParaRPr sz="1600">
              <a:solidFill>
                <a:srgbClr val="0D0D0D"/>
              </a:solidFill>
              <a:latin typeface="Roboto"/>
              <a:ea typeface="Roboto"/>
              <a:cs typeface="Roboto"/>
              <a:sym typeface="Roboto"/>
            </a:endParaRPr>
          </a:p>
          <a:p>
            <a:pPr indent="-323850" lvl="0" marL="457200" rtl="0" algn="l">
              <a:spcBef>
                <a:spcPts val="0"/>
              </a:spcBef>
              <a:spcAft>
                <a:spcPts val="0"/>
              </a:spcAft>
              <a:buSzPts val="1500"/>
              <a:buAutoNum type="arabicPeriod"/>
            </a:pPr>
            <a:r>
              <a:rPr lang="en-GB" sz="1500"/>
              <a:t>For Preprocessing Curvelet Transform is used to enhance the dark lesions.</a:t>
            </a:r>
            <a:endParaRPr sz="1500"/>
          </a:p>
          <a:p>
            <a:pPr indent="-323850" lvl="0" marL="457200" rtl="0" algn="l">
              <a:spcBef>
                <a:spcPts val="0"/>
              </a:spcBef>
              <a:spcAft>
                <a:spcPts val="0"/>
              </a:spcAft>
              <a:buSzPts val="1500"/>
              <a:buAutoNum type="arabicPeriod"/>
            </a:pPr>
            <a:r>
              <a:rPr lang="en-GB" sz="1500"/>
              <a:t>Optimal bandpass filtering is used to optimise the contrast of bright lesions.</a:t>
            </a:r>
            <a:endParaRPr sz="1500"/>
          </a:p>
          <a:p>
            <a:pPr indent="-323850" lvl="0" marL="457200" rtl="0" algn="l">
              <a:spcBef>
                <a:spcPts val="0"/>
              </a:spcBef>
              <a:spcAft>
                <a:spcPts val="0"/>
              </a:spcAft>
              <a:buClr>
                <a:srgbClr val="0D0D0D"/>
              </a:buClr>
              <a:buSzPts val="1500"/>
              <a:buFont typeface="Roboto"/>
              <a:buAutoNum type="arabicPeriod"/>
            </a:pPr>
            <a:r>
              <a:rPr lang="en-GB" sz="1500">
                <a:solidFill>
                  <a:srgbClr val="0D0D0D"/>
                </a:solidFill>
                <a:latin typeface="Roboto"/>
                <a:ea typeface="Roboto"/>
                <a:cs typeface="Roboto"/>
                <a:sym typeface="Roboto"/>
              </a:rPr>
              <a:t>Candidate lesions are then detected through a series of steps, including Gaussian filtering, matched filters, Laplacians, and maximizing mutual information.</a:t>
            </a:r>
            <a:endParaRPr sz="1500">
              <a:solidFill>
                <a:srgbClr val="0D0D0D"/>
              </a:solidFill>
              <a:latin typeface="Roboto"/>
              <a:ea typeface="Roboto"/>
              <a:cs typeface="Roboto"/>
              <a:sym typeface="Roboto"/>
            </a:endParaRPr>
          </a:p>
          <a:p>
            <a:pPr indent="-323850" lvl="0" marL="457200" rtl="0" algn="l">
              <a:spcBef>
                <a:spcPts val="0"/>
              </a:spcBef>
              <a:spcAft>
                <a:spcPts val="0"/>
              </a:spcAft>
              <a:buClr>
                <a:srgbClr val="0D0D0D"/>
              </a:buClr>
              <a:buSzPts val="1500"/>
              <a:buFont typeface="Roboto"/>
              <a:buAutoNum type="arabicPeriod"/>
            </a:pPr>
            <a:r>
              <a:rPr lang="en-GB" sz="1500">
                <a:solidFill>
                  <a:srgbClr val="0D0D0D"/>
                </a:solidFill>
                <a:latin typeface="Roboto"/>
                <a:ea typeface="Roboto"/>
                <a:cs typeface="Roboto"/>
                <a:sym typeface="Roboto"/>
              </a:rPr>
              <a:t>Finally, candidate extraction involves measuring correlation coefficients of each pixel using non-linear filters with Gaussian kernels, then principal component analysis  to reduce dimensionality and identify relevant features.</a:t>
            </a:r>
            <a:endParaRPr sz="1500">
              <a:solidFill>
                <a:srgbClr val="0D0D0D"/>
              </a:solidFill>
              <a:latin typeface="Roboto"/>
              <a:ea typeface="Roboto"/>
              <a:cs typeface="Roboto"/>
              <a:sym typeface="Roboto"/>
            </a:endParaRPr>
          </a:p>
          <a:p>
            <a:pPr indent="0" lvl="0" marL="0" rtl="0" algn="l">
              <a:spcBef>
                <a:spcPts val="0"/>
              </a:spcBef>
              <a:spcAft>
                <a:spcPts val="0"/>
              </a:spcAft>
              <a:buNone/>
            </a:pPr>
            <a:r>
              <a:t/>
            </a:r>
            <a:endParaRPr sz="1700"/>
          </a:p>
        </p:txBody>
      </p:sp>
      <p:sp>
        <p:nvSpPr>
          <p:cNvPr id="149" name="Google Shape;149;p28"/>
          <p:cNvSpPr/>
          <p:nvPr/>
        </p:nvSpPr>
        <p:spPr>
          <a:xfrm>
            <a:off x="8748875" y="88875"/>
            <a:ext cx="349500" cy="369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p:nvPr/>
        </p:nvSpPr>
        <p:spPr>
          <a:xfrm>
            <a:off x="351525" y="412750"/>
            <a:ext cx="8538600" cy="13155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Quality of this work:</a:t>
            </a:r>
            <a:endParaRPr b="1"/>
          </a:p>
          <a:p>
            <a:pPr indent="0" lvl="0" marL="0" rtl="0" algn="ctr">
              <a:spcBef>
                <a:spcPts val="0"/>
              </a:spcBef>
              <a:spcAft>
                <a:spcPts val="0"/>
              </a:spcAft>
              <a:buNone/>
            </a:pPr>
            <a:r>
              <a:t/>
            </a:r>
            <a:endParaRPr b="1"/>
          </a:p>
          <a:p>
            <a:pPr indent="-317500" lvl="0" marL="457200" rtl="0" algn="l">
              <a:spcBef>
                <a:spcPts val="0"/>
              </a:spcBef>
              <a:spcAft>
                <a:spcPts val="0"/>
              </a:spcAft>
              <a:buSzPts val="1400"/>
              <a:buChar char="●"/>
            </a:pPr>
            <a:r>
              <a:rPr lang="en-GB"/>
              <a:t> On average sensitivity values of 97.4%, 98.4% and 95.1%, respectively for detecting dark lesions </a:t>
            </a:r>
            <a:endParaRPr/>
          </a:p>
          <a:p>
            <a:pPr indent="-317500" lvl="0" marL="457200" rtl="0" algn="l">
              <a:spcBef>
                <a:spcPts val="0"/>
              </a:spcBef>
              <a:spcAft>
                <a:spcPts val="0"/>
              </a:spcAft>
              <a:buSzPts val="1400"/>
              <a:buChar char="●"/>
            </a:pPr>
            <a:r>
              <a:rPr lang="en-GB"/>
              <a:t>and 96.8%, 97.1% and 95.3% for detecting bright lesions.</a:t>
            </a:r>
            <a:endParaRPr/>
          </a:p>
        </p:txBody>
      </p:sp>
      <p:sp>
        <p:nvSpPr>
          <p:cNvPr id="155" name="Google Shape;155;p29"/>
          <p:cNvSpPr/>
          <p:nvPr/>
        </p:nvSpPr>
        <p:spPr>
          <a:xfrm>
            <a:off x="487600" y="2056950"/>
            <a:ext cx="4231800" cy="2868900"/>
          </a:xfrm>
          <a:prstGeom prst="round2DiagRect">
            <a:avLst>
              <a:gd fmla="val 16667" name="adj1"/>
              <a:gd fmla="val 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Pros:</a:t>
            </a:r>
            <a:endParaRPr b="1"/>
          </a:p>
          <a:p>
            <a:pPr indent="-317500" lvl="0" marL="457200" rtl="0" algn="l">
              <a:spcBef>
                <a:spcPts val="0"/>
              </a:spcBef>
              <a:spcAft>
                <a:spcPts val="0"/>
              </a:spcAft>
              <a:buSzPts val="1400"/>
              <a:buAutoNum type="arabicPeriod"/>
            </a:pPr>
            <a:r>
              <a:rPr lang="en-GB"/>
              <a:t>High sensitivity.</a:t>
            </a:r>
            <a:endParaRPr/>
          </a:p>
          <a:p>
            <a:pPr indent="-317500" lvl="0" marL="457200" rtl="0" algn="l">
              <a:spcBef>
                <a:spcPts val="0"/>
              </a:spcBef>
              <a:spcAft>
                <a:spcPts val="0"/>
              </a:spcAft>
              <a:buSzPts val="1400"/>
              <a:buAutoNum type="arabicPeriod"/>
            </a:pPr>
            <a:r>
              <a:rPr lang="en-GB"/>
              <a:t>Efficient Preprocessing technique is used : PCA, curvelet transformation, bandpass filtering.</a:t>
            </a:r>
            <a:endParaRPr/>
          </a:p>
          <a:p>
            <a:pPr indent="-317500" lvl="0" marL="457200" rtl="0" algn="l">
              <a:spcBef>
                <a:spcPts val="0"/>
              </a:spcBef>
              <a:spcAft>
                <a:spcPts val="0"/>
              </a:spcAft>
              <a:buSzPts val="1400"/>
              <a:buAutoNum type="arabicPeriod"/>
            </a:pPr>
            <a:r>
              <a:rPr lang="en-GB"/>
              <a:t>Flexible candidate lesion detection.</a:t>
            </a:r>
            <a:endParaRPr/>
          </a:p>
          <a:p>
            <a:pPr indent="-317500" lvl="0" marL="457200" rtl="0" algn="l">
              <a:spcBef>
                <a:spcPts val="0"/>
              </a:spcBef>
              <a:spcAft>
                <a:spcPts val="0"/>
              </a:spcAft>
              <a:buSzPts val="1400"/>
              <a:buAutoNum type="arabicPeriod"/>
            </a:pPr>
            <a:r>
              <a:rPr lang="en-GB"/>
              <a:t>Classification accuracy increased than Gaussian mixture model and SVM.</a:t>
            </a:r>
            <a:endParaRPr/>
          </a:p>
        </p:txBody>
      </p:sp>
      <p:sp>
        <p:nvSpPr>
          <p:cNvPr id="156" name="Google Shape;156;p29"/>
          <p:cNvSpPr/>
          <p:nvPr/>
        </p:nvSpPr>
        <p:spPr>
          <a:xfrm>
            <a:off x="5150300" y="2056950"/>
            <a:ext cx="3662700" cy="2868900"/>
          </a:xfrm>
          <a:prstGeom prst="round2DiagRect">
            <a:avLst>
              <a:gd fmla="val 0" name="adj1"/>
              <a:gd fmla="val 25295"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Drawbacks:</a:t>
            </a:r>
            <a:endParaRPr b="1"/>
          </a:p>
          <a:p>
            <a:pPr indent="-317500" lvl="0" marL="457200" rtl="0" algn="l">
              <a:spcBef>
                <a:spcPts val="0"/>
              </a:spcBef>
              <a:spcAft>
                <a:spcPts val="0"/>
              </a:spcAft>
              <a:buSzPts val="1400"/>
              <a:buAutoNum type="arabicPeriod"/>
            </a:pPr>
            <a:r>
              <a:rPr lang="en-GB"/>
              <a:t>Dependent on the trained image quality.( Aptos dataset is used here)</a:t>
            </a:r>
            <a:endParaRPr/>
          </a:p>
          <a:p>
            <a:pPr indent="-317500" lvl="0" marL="457200" rtl="0" algn="l">
              <a:spcBef>
                <a:spcPts val="0"/>
              </a:spcBef>
              <a:spcAft>
                <a:spcPts val="0"/>
              </a:spcAft>
              <a:buSzPts val="1400"/>
              <a:buAutoNum type="arabicPeriod"/>
            </a:pPr>
            <a:r>
              <a:rPr lang="en-GB"/>
              <a:t>Shows false positive and false negative testing.</a:t>
            </a:r>
            <a:endParaRPr/>
          </a:p>
          <a:p>
            <a:pPr indent="-317500" lvl="0" marL="457200" rtl="0" algn="l">
              <a:spcBef>
                <a:spcPts val="0"/>
              </a:spcBef>
              <a:spcAft>
                <a:spcPts val="0"/>
              </a:spcAft>
              <a:buSzPts val="1400"/>
              <a:buAutoNum type="arabicPeriod"/>
            </a:pPr>
            <a:r>
              <a:rPr lang="en-GB"/>
              <a:t>Complex model approach.</a:t>
            </a:r>
            <a:endParaRPr/>
          </a:p>
          <a:p>
            <a:pPr indent="-317500" lvl="0" marL="457200" rtl="0" algn="l">
              <a:spcBef>
                <a:spcPts val="0"/>
              </a:spcBef>
              <a:spcAft>
                <a:spcPts val="0"/>
              </a:spcAft>
              <a:buSzPts val="1400"/>
              <a:buAutoNum type="arabicPeriod"/>
            </a:pPr>
            <a:r>
              <a:rPr lang="en-GB"/>
              <a:t>High time duration for training.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p:nvPr/>
        </p:nvSpPr>
        <p:spPr>
          <a:xfrm>
            <a:off x="331100" y="217200"/>
            <a:ext cx="8595300" cy="9570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highlight>
                  <a:schemeClr val="lt1"/>
                </a:highlight>
              </a:rPr>
              <a:t>A Deep Learning Ensemble Approach for Diabetic Retinopathy Detection (2019)</a:t>
            </a:r>
            <a:endParaRPr b="1" sz="1600">
              <a:highlight>
                <a:schemeClr val="lt1"/>
              </a:highlight>
            </a:endParaRPr>
          </a:p>
          <a:p>
            <a:pPr indent="0" lvl="0" marL="0" rtl="0" algn="ctr">
              <a:lnSpc>
                <a:spcPct val="50000"/>
              </a:lnSpc>
              <a:spcBef>
                <a:spcPts val="0"/>
              </a:spcBef>
              <a:spcAft>
                <a:spcPts val="0"/>
              </a:spcAft>
              <a:buNone/>
            </a:pPr>
            <a:r>
              <a:t/>
            </a:r>
            <a:endParaRPr b="1" sz="1600">
              <a:highlight>
                <a:schemeClr val="lt1"/>
              </a:highlight>
            </a:endParaRPr>
          </a:p>
          <a:p>
            <a:pPr indent="0" lvl="0" marL="0" rtl="0" algn="l">
              <a:spcBef>
                <a:spcPts val="0"/>
              </a:spcBef>
              <a:spcAft>
                <a:spcPts val="0"/>
              </a:spcAft>
              <a:buNone/>
            </a:pPr>
            <a:r>
              <a:rPr lang="en-GB" sz="1100">
                <a:highlight>
                  <a:schemeClr val="lt1"/>
                </a:highlight>
              </a:rPr>
              <a:t>SEHRISH QUMMAR1 , FIAZ GUL KHAN 1 , SAJID SHAH 1 , AHMAD KHAN1 , SHAHABODDIN SHAMSHIRBAND 2,3, ZIA UR REHMAN1 , IFTIKHAR AHMED KHAN 1 , AND WAQAS JADOON 1</a:t>
            </a:r>
            <a:endParaRPr sz="1100">
              <a:highlight>
                <a:schemeClr val="lt1"/>
              </a:highlight>
            </a:endParaRPr>
          </a:p>
        </p:txBody>
      </p:sp>
      <p:sp>
        <p:nvSpPr>
          <p:cNvPr id="162" name="Google Shape;162;p30"/>
          <p:cNvSpPr/>
          <p:nvPr/>
        </p:nvSpPr>
        <p:spPr>
          <a:xfrm>
            <a:off x="288275" y="1307100"/>
            <a:ext cx="8638200" cy="39471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t>Methodology Used:</a:t>
            </a:r>
            <a:endParaRPr b="1" sz="1500"/>
          </a:p>
          <a:p>
            <a:pPr indent="0" lvl="0" marL="0" rtl="0" algn="ctr">
              <a:spcBef>
                <a:spcPts val="0"/>
              </a:spcBef>
              <a:spcAft>
                <a:spcPts val="0"/>
              </a:spcAft>
              <a:buNone/>
            </a:pPr>
            <a:r>
              <a:t/>
            </a:r>
            <a:endParaRPr b="1"/>
          </a:p>
          <a:p>
            <a:pPr indent="0" lvl="0" marL="0" rtl="0" algn="l">
              <a:spcBef>
                <a:spcPts val="0"/>
              </a:spcBef>
              <a:spcAft>
                <a:spcPts val="0"/>
              </a:spcAft>
              <a:buNone/>
            </a:pPr>
            <a:r>
              <a:t/>
            </a:r>
            <a:endParaRPr b="1"/>
          </a:p>
          <a:p>
            <a:pPr indent="-330200" lvl="0" marL="457200" rtl="0" algn="l">
              <a:spcBef>
                <a:spcPts val="0"/>
              </a:spcBef>
              <a:spcAft>
                <a:spcPts val="0"/>
              </a:spcAft>
              <a:buSzPts val="1600"/>
              <a:buAutoNum type="arabicPeriod"/>
            </a:pPr>
            <a:r>
              <a:rPr lang="en-GB" sz="1600"/>
              <a:t>Here used an end to end deep ensemble network for detecting all stages of DR.</a:t>
            </a:r>
            <a:endParaRPr sz="1600"/>
          </a:p>
          <a:p>
            <a:pPr indent="-330200" lvl="0" marL="457200" rtl="0" algn="l">
              <a:spcBef>
                <a:spcPts val="0"/>
              </a:spcBef>
              <a:spcAft>
                <a:spcPts val="0"/>
              </a:spcAft>
              <a:buSzPts val="1600"/>
              <a:buAutoNum type="arabicPeriod"/>
            </a:pPr>
            <a:r>
              <a:rPr lang="en-GB" sz="1600"/>
              <a:t>Ensemble model: Resnet50, Xception, VGGnet</a:t>
            </a:r>
            <a:endParaRPr sz="1600"/>
          </a:p>
          <a:p>
            <a:pPr indent="-330200" lvl="0" marL="457200" rtl="0" algn="l">
              <a:spcBef>
                <a:spcPts val="0"/>
              </a:spcBef>
              <a:spcAft>
                <a:spcPts val="0"/>
              </a:spcAft>
              <a:buSzPts val="1600"/>
              <a:buAutoNum type="arabicPeriod"/>
            </a:pPr>
            <a:r>
              <a:rPr lang="en-GB" sz="1600"/>
              <a:t>Addressed the </a:t>
            </a:r>
            <a:r>
              <a:rPr lang="en-GB" sz="1600"/>
              <a:t>imbalance</a:t>
            </a:r>
            <a:r>
              <a:rPr lang="en-GB" sz="1600"/>
              <a:t> data challenged by combine Preprocessing technique: Upsampling and </a:t>
            </a:r>
            <a:r>
              <a:rPr lang="en-GB" sz="1600"/>
              <a:t>Downsampling</a:t>
            </a:r>
            <a:endParaRPr sz="1600"/>
          </a:p>
          <a:p>
            <a:pPr indent="-330200" lvl="0" marL="457200" rtl="0" algn="l">
              <a:spcBef>
                <a:spcPts val="0"/>
              </a:spcBef>
              <a:spcAft>
                <a:spcPts val="0"/>
              </a:spcAft>
              <a:buSzPts val="1600"/>
              <a:buAutoNum type="arabicPeriod"/>
            </a:pPr>
            <a:r>
              <a:rPr lang="en-GB" sz="1600"/>
              <a:t>The categorical cross entropy Loss function is optimized by using Nesterov accelerated adaptive moment </a:t>
            </a:r>
            <a:r>
              <a:rPr lang="en-GB" sz="1600"/>
              <a:t>estimation</a:t>
            </a:r>
            <a:r>
              <a:rPr lang="en-GB" sz="1600"/>
              <a:t> (Nadam) optimizer.</a:t>
            </a:r>
            <a:endParaRPr sz="1600"/>
          </a:p>
          <a:p>
            <a:pPr indent="-330200" lvl="0" marL="457200" rtl="0" algn="l">
              <a:spcBef>
                <a:spcPts val="0"/>
              </a:spcBef>
              <a:spcAft>
                <a:spcPts val="0"/>
              </a:spcAft>
              <a:buSzPts val="1600"/>
              <a:buAutoNum type="arabicPeriod"/>
            </a:pPr>
            <a:r>
              <a:rPr lang="en-GB" sz="1600"/>
              <a:t>This study prefers SGD over Adam optimizer in DR grading.</a:t>
            </a:r>
            <a:endParaRPr sz="1600"/>
          </a:p>
          <a:p>
            <a:pPr indent="0" lvl="0" marL="457200" rtl="0" algn="l">
              <a:spcBef>
                <a:spcPts val="0"/>
              </a:spcBef>
              <a:spcAft>
                <a:spcPts val="0"/>
              </a:spcAft>
              <a:buNone/>
            </a:pPr>
            <a:r>
              <a:t/>
            </a:r>
            <a:endParaRPr sz="1600"/>
          </a:p>
        </p:txBody>
      </p:sp>
      <p:sp>
        <p:nvSpPr>
          <p:cNvPr id="163" name="Google Shape;163;p30"/>
          <p:cNvSpPr/>
          <p:nvPr/>
        </p:nvSpPr>
        <p:spPr>
          <a:xfrm>
            <a:off x="8576900" y="217200"/>
            <a:ext cx="349500" cy="369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p:nvPr/>
        </p:nvSpPr>
        <p:spPr>
          <a:xfrm>
            <a:off x="473375" y="152025"/>
            <a:ext cx="8502600" cy="16326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Quality of this work:</a:t>
            </a:r>
            <a:endParaRPr b="1"/>
          </a:p>
          <a:p>
            <a:pPr indent="0" lvl="0" marL="0" rtl="0" algn="ctr">
              <a:spcBef>
                <a:spcPts val="0"/>
              </a:spcBef>
              <a:spcAft>
                <a:spcPts val="0"/>
              </a:spcAft>
              <a:buNone/>
            </a:pPr>
            <a:r>
              <a:t/>
            </a:r>
            <a:endParaRPr b="1"/>
          </a:p>
          <a:p>
            <a:pPr indent="-317500" lvl="0" marL="457200" rtl="0" algn="l">
              <a:spcBef>
                <a:spcPts val="0"/>
              </a:spcBef>
              <a:spcAft>
                <a:spcPts val="0"/>
              </a:spcAft>
              <a:buSzPts val="1400"/>
              <a:buChar char="●"/>
            </a:pPr>
            <a:r>
              <a:rPr lang="en-GB"/>
              <a:t>Accuracy: on average 80.8%</a:t>
            </a:r>
            <a:endParaRPr/>
          </a:p>
          <a:p>
            <a:pPr indent="-317500" lvl="0" marL="457200" rtl="0" algn="l">
              <a:spcBef>
                <a:spcPts val="0"/>
              </a:spcBef>
              <a:spcAft>
                <a:spcPts val="0"/>
              </a:spcAft>
              <a:buSzPts val="1400"/>
              <a:buChar char="●"/>
            </a:pPr>
            <a:r>
              <a:rPr lang="en-GB"/>
              <a:t>Recall (Sensitivity) : For class 0 (Normal) highest recall due to a large number of negative examples. For class 1 (mild) lowest recall due to subtle features.</a:t>
            </a:r>
            <a:endParaRPr/>
          </a:p>
          <a:p>
            <a:pPr indent="-317500" lvl="0" marL="457200" rtl="0" algn="l">
              <a:spcBef>
                <a:spcPts val="0"/>
              </a:spcBef>
              <a:spcAft>
                <a:spcPts val="0"/>
              </a:spcAft>
              <a:buSzPts val="1400"/>
              <a:buChar char="●"/>
            </a:pPr>
            <a:r>
              <a:rPr lang="en-GB"/>
              <a:t>Precision: 0.63</a:t>
            </a:r>
            <a:endParaRPr/>
          </a:p>
          <a:p>
            <a:pPr indent="-317500" lvl="0" marL="457200" rtl="0" algn="l">
              <a:spcBef>
                <a:spcPts val="0"/>
              </a:spcBef>
              <a:spcAft>
                <a:spcPts val="0"/>
              </a:spcAft>
              <a:buSzPts val="1400"/>
              <a:buChar char="●"/>
            </a:pPr>
            <a:r>
              <a:rPr lang="en-GB"/>
              <a:t>F1 score:0. 53</a:t>
            </a:r>
            <a:endParaRPr/>
          </a:p>
        </p:txBody>
      </p:sp>
      <p:sp>
        <p:nvSpPr>
          <p:cNvPr id="169" name="Google Shape;169;p31"/>
          <p:cNvSpPr/>
          <p:nvPr/>
        </p:nvSpPr>
        <p:spPr>
          <a:xfrm>
            <a:off x="473375" y="1919175"/>
            <a:ext cx="4162200" cy="30705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t>Pros:</a:t>
            </a:r>
            <a:endParaRPr b="1" sz="1500"/>
          </a:p>
          <a:p>
            <a:pPr indent="-323850" lvl="0" marL="457200" rtl="0" algn="l">
              <a:spcBef>
                <a:spcPts val="0"/>
              </a:spcBef>
              <a:spcAft>
                <a:spcPts val="0"/>
              </a:spcAft>
              <a:buSzPts val="1500"/>
              <a:buAutoNum type="arabicPeriod"/>
            </a:pPr>
            <a:r>
              <a:rPr lang="en-GB" sz="1500"/>
              <a:t>The ensemble approach enhances classification accuracy.</a:t>
            </a:r>
            <a:endParaRPr sz="1500"/>
          </a:p>
          <a:p>
            <a:pPr indent="-323850" lvl="0" marL="457200" rtl="0" algn="l">
              <a:spcBef>
                <a:spcPts val="0"/>
              </a:spcBef>
              <a:spcAft>
                <a:spcPts val="0"/>
              </a:spcAft>
              <a:buSzPts val="1500"/>
              <a:buAutoNum type="arabicPeriod"/>
            </a:pPr>
            <a:r>
              <a:rPr lang="en-GB" sz="1500"/>
              <a:t>By combining multiple models through stacking, the ensemble method offers increased robustness and generalization capabilities.</a:t>
            </a:r>
            <a:endParaRPr sz="1500"/>
          </a:p>
          <a:p>
            <a:pPr indent="0" lvl="0" marL="0" rtl="0" algn="l">
              <a:spcBef>
                <a:spcPts val="0"/>
              </a:spcBef>
              <a:spcAft>
                <a:spcPts val="0"/>
              </a:spcAft>
              <a:buNone/>
            </a:pPr>
            <a:r>
              <a:t/>
            </a:r>
            <a:endParaRPr sz="1500"/>
          </a:p>
        </p:txBody>
      </p:sp>
      <p:sp>
        <p:nvSpPr>
          <p:cNvPr id="170" name="Google Shape;170;p31"/>
          <p:cNvSpPr/>
          <p:nvPr/>
        </p:nvSpPr>
        <p:spPr>
          <a:xfrm>
            <a:off x="4981800" y="1830325"/>
            <a:ext cx="3994200" cy="31593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500"/>
              <a:t>Drawbacks</a:t>
            </a:r>
            <a:r>
              <a:rPr b="1" lang="en-GB" sz="1500"/>
              <a:t>:</a:t>
            </a:r>
            <a:endParaRPr b="1" sz="1500"/>
          </a:p>
          <a:p>
            <a:pPr indent="-311150" lvl="0" marL="457200" rtl="0" algn="l">
              <a:spcBef>
                <a:spcPts val="0"/>
              </a:spcBef>
              <a:spcAft>
                <a:spcPts val="0"/>
              </a:spcAft>
              <a:buSzPts val="1300"/>
              <a:buAutoNum type="arabicPeriod"/>
            </a:pPr>
            <a:r>
              <a:rPr lang="en-GB" sz="1300"/>
              <a:t>The model may still exhibit shortcomings in accurately detecting all stages of DR.</a:t>
            </a:r>
            <a:endParaRPr sz="1300"/>
          </a:p>
          <a:p>
            <a:pPr indent="-311150" lvl="0" marL="457200" rtl="0" algn="l">
              <a:spcBef>
                <a:spcPts val="0"/>
              </a:spcBef>
              <a:spcAft>
                <a:spcPts val="0"/>
              </a:spcAft>
              <a:buSzPts val="1300"/>
              <a:buAutoNum type="arabicPeriod"/>
            </a:pPr>
            <a:r>
              <a:rPr lang="en-GB" sz="1300"/>
              <a:t>The imbalance in the distribution of samples may contribute to biases in model performance, affecting the overall recall and precision rates.</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AutoNum type="arabicPeriod"/>
            </a:pPr>
            <a:r>
              <a:rPr lang="en-GB" sz="1300"/>
              <a:t> The F1-score, representing the harmonic mean of precision and recall, is relatively low at 53.74%, suggesting a trade-off between precision and recall that may impact the model's overall effectiveness in diabetic retinopathy severity classification.</a:t>
            </a:r>
            <a:endParaRPr sz="1300"/>
          </a:p>
          <a:p>
            <a:pPr indent="0" lvl="0" marL="0" rtl="0" algn="l">
              <a:spcBef>
                <a:spcPts val="0"/>
              </a:spcBef>
              <a:spcAft>
                <a:spcPts val="0"/>
              </a:spcAft>
              <a:buNone/>
            </a:pPr>
            <a:r>
              <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637125" y="123975"/>
            <a:ext cx="7710000" cy="685200"/>
          </a:xfrm>
          <a:prstGeom prst="rect">
            <a:avLst/>
          </a:prstGeom>
          <a:solidFill>
            <a:schemeClr val="dk1"/>
          </a:solidFill>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GB" sz="3680">
                <a:solidFill>
                  <a:schemeClr val="lt1"/>
                </a:solidFill>
              </a:rPr>
              <a:t>Table of Contents</a:t>
            </a:r>
            <a:endParaRPr b="1" sz="3680">
              <a:solidFill>
                <a:schemeClr val="lt1"/>
              </a:solidFill>
            </a:endParaRPr>
          </a:p>
        </p:txBody>
      </p:sp>
      <p:sp>
        <p:nvSpPr>
          <p:cNvPr id="61" name="Google Shape;61;p14"/>
          <p:cNvSpPr txBox="1"/>
          <p:nvPr>
            <p:ph idx="1" type="subTitle"/>
          </p:nvPr>
        </p:nvSpPr>
        <p:spPr>
          <a:xfrm>
            <a:off x="311700" y="890150"/>
            <a:ext cx="8520600" cy="43641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Clr>
                <a:schemeClr val="lt1"/>
              </a:buClr>
              <a:buSzPts val="2800"/>
              <a:buChar char="●"/>
            </a:pPr>
            <a:r>
              <a:rPr lang="en-GB">
                <a:solidFill>
                  <a:schemeClr val="lt1"/>
                </a:solidFill>
              </a:rPr>
              <a:t>Introduction</a:t>
            </a:r>
            <a:endParaRPr>
              <a:solidFill>
                <a:schemeClr val="lt1"/>
              </a:solidFill>
            </a:endParaRPr>
          </a:p>
          <a:p>
            <a:pPr indent="-406400" lvl="0" marL="457200" rtl="0" algn="l">
              <a:spcBef>
                <a:spcPts val="0"/>
              </a:spcBef>
              <a:spcAft>
                <a:spcPts val="0"/>
              </a:spcAft>
              <a:buClr>
                <a:schemeClr val="lt1"/>
              </a:buClr>
              <a:buSzPts val="2800"/>
              <a:buChar char="●"/>
            </a:pPr>
            <a:r>
              <a:rPr lang="en-GB">
                <a:solidFill>
                  <a:schemeClr val="lt1"/>
                </a:solidFill>
              </a:rPr>
              <a:t>Problem Definition</a:t>
            </a:r>
            <a:endParaRPr>
              <a:solidFill>
                <a:schemeClr val="lt1"/>
              </a:solidFill>
            </a:endParaRPr>
          </a:p>
          <a:p>
            <a:pPr indent="-406400" lvl="0" marL="457200" rtl="0" algn="l">
              <a:spcBef>
                <a:spcPts val="0"/>
              </a:spcBef>
              <a:spcAft>
                <a:spcPts val="0"/>
              </a:spcAft>
              <a:buClr>
                <a:schemeClr val="lt1"/>
              </a:buClr>
              <a:buSzPts val="2800"/>
              <a:buChar char="●"/>
            </a:pPr>
            <a:r>
              <a:rPr lang="en-GB">
                <a:solidFill>
                  <a:schemeClr val="lt1"/>
                </a:solidFill>
              </a:rPr>
              <a:t>Motivation of problem</a:t>
            </a:r>
            <a:endParaRPr>
              <a:solidFill>
                <a:schemeClr val="lt1"/>
              </a:solidFill>
            </a:endParaRPr>
          </a:p>
          <a:p>
            <a:pPr indent="-406400" lvl="0" marL="457200" rtl="0" algn="l">
              <a:spcBef>
                <a:spcPts val="0"/>
              </a:spcBef>
              <a:spcAft>
                <a:spcPts val="0"/>
              </a:spcAft>
              <a:buClr>
                <a:schemeClr val="lt1"/>
              </a:buClr>
              <a:buSzPts val="2800"/>
              <a:buChar char="●"/>
            </a:pPr>
            <a:r>
              <a:rPr lang="en-GB">
                <a:solidFill>
                  <a:schemeClr val="lt1"/>
                </a:solidFill>
              </a:rPr>
              <a:t>Objectives</a:t>
            </a:r>
            <a:r>
              <a:rPr lang="en-GB">
                <a:solidFill>
                  <a:schemeClr val="lt1"/>
                </a:solidFill>
              </a:rPr>
              <a:t> of the project work</a:t>
            </a:r>
            <a:endParaRPr>
              <a:solidFill>
                <a:schemeClr val="lt1"/>
              </a:solidFill>
            </a:endParaRPr>
          </a:p>
          <a:p>
            <a:pPr indent="-406400" lvl="0" marL="457200" rtl="0" algn="l">
              <a:spcBef>
                <a:spcPts val="0"/>
              </a:spcBef>
              <a:spcAft>
                <a:spcPts val="0"/>
              </a:spcAft>
              <a:buClr>
                <a:schemeClr val="lt1"/>
              </a:buClr>
              <a:buSzPts val="2800"/>
              <a:buChar char="●"/>
            </a:pPr>
            <a:r>
              <a:rPr lang="en-GB">
                <a:solidFill>
                  <a:schemeClr val="lt1"/>
                </a:solidFill>
              </a:rPr>
              <a:t>Relevance to AI and ML</a:t>
            </a:r>
            <a:endParaRPr>
              <a:solidFill>
                <a:schemeClr val="lt1"/>
              </a:solidFill>
            </a:endParaRPr>
          </a:p>
          <a:p>
            <a:pPr indent="-406400" lvl="0" marL="457200" rtl="0" algn="l">
              <a:spcBef>
                <a:spcPts val="0"/>
              </a:spcBef>
              <a:spcAft>
                <a:spcPts val="0"/>
              </a:spcAft>
              <a:buClr>
                <a:schemeClr val="lt1"/>
              </a:buClr>
              <a:buSzPts val="2800"/>
              <a:buChar char="●"/>
            </a:pPr>
            <a:r>
              <a:rPr lang="en-GB">
                <a:solidFill>
                  <a:schemeClr val="lt1"/>
                </a:solidFill>
              </a:rPr>
              <a:t>Literature Review </a:t>
            </a:r>
            <a:endParaRPr>
              <a:solidFill>
                <a:schemeClr val="lt1"/>
              </a:solidFill>
            </a:endParaRPr>
          </a:p>
          <a:p>
            <a:pPr indent="0" lvl="0" marL="457200" rtl="0" algn="l">
              <a:spcBef>
                <a:spcPts val="0"/>
              </a:spcBef>
              <a:spcAft>
                <a:spcPts val="0"/>
              </a:spcAft>
              <a:buNone/>
            </a:pPr>
            <a:r>
              <a:t/>
            </a:r>
            <a:endParaRPr>
              <a:solidFill>
                <a:schemeClr val="lt1"/>
              </a:solidFill>
            </a:endParaRPr>
          </a:p>
        </p:txBody>
      </p:sp>
      <p:pic>
        <p:nvPicPr>
          <p:cNvPr id="62" name="Google Shape;62;p14"/>
          <p:cNvPicPr preferRelativeResize="0"/>
          <p:nvPr/>
        </p:nvPicPr>
        <p:blipFill>
          <a:blip r:embed="rId3">
            <a:alphaModFix/>
          </a:blip>
          <a:stretch>
            <a:fillRect/>
          </a:stretch>
        </p:blipFill>
        <p:spPr>
          <a:xfrm flipH="1">
            <a:off x="7076825" y="0"/>
            <a:ext cx="5449925" cy="5170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p:nvPr/>
        </p:nvSpPr>
        <p:spPr>
          <a:xfrm>
            <a:off x="45750" y="82925"/>
            <a:ext cx="9052500" cy="1164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66666"/>
              </a:lnSpc>
              <a:spcBef>
                <a:spcPts val="0"/>
              </a:spcBef>
              <a:spcAft>
                <a:spcPts val="0"/>
              </a:spcAft>
              <a:buNone/>
            </a:pPr>
            <a:r>
              <a:rPr b="1" lang="en-GB">
                <a:solidFill>
                  <a:srgbClr val="333333"/>
                </a:solidFill>
                <a:highlight>
                  <a:srgbClr val="FFFFFF"/>
                </a:highlight>
              </a:rPr>
              <a:t>Automatic Detection and Monitoring of Diabetic Retinopathy Using Efficient Convolutional Neural Networks and Contrast Limited Adaptive Histogram Equalization (2020)</a:t>
            </a:r>
            <a:endParaRPr b="1">
              <a:solidFill>
                <a:srgbClr val="333333"/>
              </a:solidFill>
              <a:highlight>
                <a:srgbClr val="FFFFFF"/>
              </a:highlight>
            </a:endParaRPr>
          </a:p>
          <a:p>
            <a:pPr indent="0" lvl="0" marL="0" rtl="0" algn="l">
              <a:lnSpc>
                <a:spcPct val="166666"/>
              </a:lnSpc>
              <a:spcBef>
                <a:spcPts val="0"/>
              </a:spcBef>
              <a:spcAft>
                <a:spcPts val="0"/>
              </a:spcAft>
              <a:buNone/>
            </a:pPr>
            <a:r>
              <a:rPr b="1" lang="en-GB" sz="1000">
                <a:solidFill>
                  <a:srgbClr val="333333"/>
                </a:solidFill>
                <a:highlight>
                  <a:srgbClr val="FFFFFF"/>
                </a:highlight>
              </a:rPr>
              <a:t>ASRA MOMENI POUR1 , HADI SEYEDARABI 1,2, SEYED HASSAN ABBASI JAHROMI3 , AND ALIREZA JAVADZADEH4 </a:t>
            </a:r>
            <a:endParaRPr b="1" sz="1000">
              <a:solidFill>
                <a:srgbClr val="333333"/>
              </a:solidFill>
              <a:highlight>
                <a:srgbClr val="FFFFFF"/>
              </a:highlight>
            </a:endParaRPr>
          </a:p>
        </p:txBody>
      </p:sp>
      <p:sp>
        <p:nvSpPr>
          <p:cNvPr id="176" name="Google Shape;176;p32"/>
          <p:cNvSpPr/>
          <p:nvPr/>
        </p:nvSpPr>
        <p:spPr>
          <a:xfrm>
            <a:off x="45750" y="1451050"/>
            <a:ext cx="9052500" cy="35562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Methodology used</a:t>
            </a:r>
            <a:r>
              <a:rPr lang="en-GB"/>
              <a:t>:</a:t>
            </a:r>
            <a:endParaRPr/>
          </a:p>
          <a:p>
            <a:pPr indent="0" lvl="0" marL="0" rtl="0" algn="l">
              <a:spcBef>
                <a:spcPts val="0"/>
              </a:spcBef>
              <a:spcAft>
                <a:spcPts val="0"/>
              </a:spcAft>
              <a:buNone/>
            </a:pPr>
            <a:r>
              <a:t/>
            </a:r>
            <a:endParaRPr/>
          </a:p>
          <a:p>
            <a:pPr indent="-336550" lvl="0" marL="457200" rtl="0" algn="l">
              <a:spcBef>
                <a:spcPts val="0"/>
              </a:spcBef>
              <a:spcAft>
                <a:spcPts val="0"/>
              </a:spcAft>
              <a:buSzPts val="1700"/>
              <a:buAutoNum type="arabicPeriod"/>
            </a:pPr>
            <a:r>
              <a:rPr lang="en-GB" sz="1700"/>
              <a:t> Utilized the Contrast Limited Adaptive Histogram Equalization (CLAHE) method to enhance image quality and normalize intensities as a pre-processing step</a:t>
            </a:r>
            <a:endParaRPr sz="1700"/>
          </a:p>
          <a:p>
            <a:pPr indent="-336550" lvl="0" marL="457200" rtl="0" algn="l">
              <a:spcBef>
                <a:spcPts val="0"/>
              </a:spcBef>
              <a:spcAft>
                <a:spcPts val="0"/>
              </a:spcAft>
              <a:buSzPts val="1700"/>
              <a:buAutoNum type="arabicPeriod"/>
            </a:pPr>
            <a:r>
              <a:rPr lang="en-GB" sz="1700"/>
              <a:t>Employed the EfficientNet B5 architecture for classification, known for its efficiency in scaling network dimensions uniformly.</a:t>
            </a:r>
            <a:endParaRPr sz="1700"/>
          </a:p>
          <a:p>
            <a:pPr indent="-336550" lvl="0" marL="457200" rtl="0" algn="l">
              <a:spcBef>
                <a:spcPts val="0"/>
              </a:spcBef>
              <a:spcAft>
                <a:spcPts val="0"/>
              </a:spcAft>
              <a:buSzPts val="1700"/>
              <a:buAutoNum type="arabicPeriod"/>
            </a:pPr>
            <a:r>
              <a:rPr lang="en-GB" sz="1700">
                <a:solidFill>
                  <a:srgbClr val="0D0D0D"/>
                </a:solidFill>
                <a:latin typeface="Roboto"/>
                <a:ea typeface="Roboto"/>
                <a:cs typeface="Roboto"/>
                <a:sym typeface="Roboto"/>
              </a:rPr>
              <a:t>The hyperparameters of the EfficientNet architecture are tuned :depth, width, and resolution scaling are adjusted to find the optimal.</a:t>
            </a:r>
            <a:endParaRPr sz="1700">
              <a:solidFill>
                <a:srgbClr val="0D0D0D"/>
              </a:solidFill>
              <a:latin typeface="Roboto"/>
              <a:ea typeface="Roboto"/>
              <a:cs typeface="Roboto"/>
              <a:sym typeface="Roboto"/>
            </a:endParaRPr>
          </a:p>
          <a:p>
            <a:pPr indent="-336550" lvl="0" marL="457200" rtl="0" algn="l">
              <a:spcBef>
                <a:spcPts val="0"/>
              </a:spcBef>
              <a:spcAft>
                <a:spcPts val="0"/>
              </a:spcAft>
              <a:buSzPts val="1700"/>
              <a:buAutoNum type="arabicPeriod"/>
            </a:pPr>
            <a:r>
              <a:rPr lang="en-GB" sz="1700">
                <a:solidFill>
                  <a:srgbClr val="0D0D0D"/>
                </a:solidFill>
                <a:latin typeface="Roboto"/>
                <a:ea typeface="Roboto"/>
                <a:cs typeface="Roboto"/>
                <a:sym typeface="Roboto"/>
              </a:rPr>
              <a:t>The selected EfficientNet model is trained on the preprocessed dataset . </a:t>
            </a:r>
            <a:endParaRPr sz="1700">
              <a:solidFill>
                <a:srgbClr val="0D0D0D"/>
              </a:solidFill>
              <a:latin typeface="Roboto"/>
              <a:ea typeface="Roboto"/>
              <a:cs typeface="Roboto"/>
              <a:sym typeface="Roboto"/>
            </a:endParaRPr>
          </a:p>
          <a:p>
            <a:pPr indent="-336550" lvl="0" marL="457200" rtl="0" algn="l">
              <a:spcBef>
                <a:spcPts val="0"/>
              </a:spcBef>
              <a:spcAft>
                <a:spcPts val="0"/>
              </a:spcAft>
              <a:buSzPts val="1700"/>
              <a:buAutoNum type="arabicPeriod"/>
            </a:pPr>
            <a:r>
              <a:rPr lang="en-GB" sz="1700">
                <a:solidFill>
                  <a:srgbClr val="0D0D0D"/>
                </a:solidFill>
                <a:latin typeface="Roboto"/>
                <a:ea typeface="Roboto"/>
                <a:cs typeface="Roboto"/>
                <a:sym typeface="Roboto"/>
              </a:rPr>
              <a:t>Evaluate the model's performance by training on a mixture of Messidor-2 and Messidor datasets and testing on the IDRID dataset</a:t>
            </a:r>
            <a:endParaRPr sz="1700">
              <a:solidFill>
                <a:srgbClr val="0D0D0D"/>
              </a:solidFill>
              <a:latin typeface="Roboto"/>
              <a:ea typeface="Roboto"/>
              <a:cs typeface="Roboto"/>
              <a:sym typeface="Roboto"/>
            </a:endParaRPr>
          </a:p>
        </p:txBody>
      </p:sp>
      <p:sp>
        <p:nvSpPr>
          <p:cNvPr id="177" name="Google Shape;177;p32"/>
          <p:cNvSpPr/>
          <p:nvPr/>
        </p:nvSpPr>
        <p:spPr>
          <a:xfrm>
            <a:off x="8748875" y="88875"/>
            <a:ext cx="349500" cy="369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3</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p:nvPr/>
        </p:nvSpPr>
        <p:spPr>
          <a:xfrm>
            <a:off x="473375" y="132300"/>
            <a:ext cx="8549100" cy="1375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Quality of this work:</a:t>
            </a:r>
            <a:endParaRPr b="1"/>
          </a:p>
          <a:p>
            <a:pPr indent="0" lvl="0" marL="0" rtl="0" algn="ctr">
              <a:spcBef>
                <a:spcPts val="0"/>
              </a:spcBef>
              <a:spcAft>
                <a:spcPts val="0"/>
              </a:spcAft>
              <a:buNone/>
            </a:pPr>
            <a:r>
              <a:t/>
            </a:r>
            <a:endParaRPr b="1"/>
          </a:p>
          <a:p>
            <a:pPr indent="-317500" lvl="0" marL="457200" rtl="0" algn="l">
              <a:spcBef>
                <a:spcPts val="0"/>
              </a:spcBef>
              <a:spcAft>
                <a:spcPts val="0"/>
              </a:spcAft>
              <a:buSzPts val="1400"/>
              <a:buChar char="●"/>
            </a:pPr>
            <a:r>
              <a:rPr lang="en-GB"/>
              <a:t> Achieved 92% sensitivity and an AUC of 0.94</a:t>
            </a:r>
            <a:endParaRPr/>
          </a:p>
          <a:p>
            <a:pPr indent="-317500" lvl="0" marL="457200" rtl="0" algn="l">
              <a:spcBef>
                <a:spcPts val="0"/>
              </a:spcBef>
              <a:spcAft>
                <a:spcPts val="0"/>
              </a:spcAft>
              <a:buSzPts val="1400"/>
              <a:buChar char="●"/>
            </a:pPr>
            <a:r>
              <a:rPr lang="en-GB"/>
              <a:t>The proposed method is compared with state-of-the-art models, notably achieving an enhanced AUC from 0.936 to 0.945 on the Messidor dataset.</a:t>
            </a:r>
            <a:endParaRPr/>
          </a:p>
          <a:p>
            <a:pPr indent="0" lvl="0" marL="0" rtl="0" algn="l">
              <a:spcBef>
                <a:spcPts val="0"/>
              </a:spcBef>
              <a:spcAft>
                <a:spcPts val="0"/>
              </a:spcAft>
              <a:buNone/>
            </a:pPr>
            <a:r>
              <a:t/>
            </a:r>
            <a:endParaRPr/>
          </a:p>
        </p:txBody>
      </p:sp>
      <p:sp>
        <p:nvSpPr>
          <p:cNvPr id="183" name="Google Shape;183;p33"/>
          <p:cNvSpPr/>
          <p:nvPr/>
        </p:nvSpPr>
        <p:spPr>
          <a:xfrm>
            <a:off x="473375" y="1910025"/>
            <a:ext cx="4162200" cy="29826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Pros:</a:t>
            </a:r>
            <a:endParaRPr b="1"/>
          </a:p>
          <a:p>
            <a:pPr indent="-304800" lvl="0" marL="457200" rtl="0" algn="l">
              <a:spcBef>
                <a:spcPts val="0"/>
              </a:spcBef>
              <a:spcAft>
                <a:spcPts val="0"/>
              </a:spcAft>
              <a:buSzPts val="1200"/>
              <a:buAutoNum type="arabicPeriod"/>
            </a:pPr>
            <a:r>
              <a:rPr lang="en-GB" sz="1200"/>
              <a:t>Implementing CLAHE as a pre-processing step ensures that the input images are appropriately enhanced and standardized before feeding them into the DR monitoring model</a:t>
            </a:r>
            <a:endParaRPr sz="1200"/>
          </a:p>
          <a:p>
            <a:pPr indent="-304800" lvl="0" marL="457200" rtl="0" algn="l">
              <a:spcBef>
                <a:spcPts val="0"/>
              </a:spcBef>
              <a:spcAft>
                <a:spcPts val="0"/>
              </a:spcAft>
              <a:buSzPts val="1200"/>
              <a:buAutoNum type="arabicPeriod"/>
            </a:pPr>
            <a:r>
              <a:rPr lang="en-GB" sz="1200"/>
              <a:t>Efficient Nets are introduced as a state-of-the-art CNN model known for reducing parameters and operations while improving accuracy and speed.</a:t>
            </a:r>
            <a:endParaRPr sz="1200"/>
          </a:p>
          <a:p>
            <a:pPr indent="-304800" lvl="0" marL="457200" rtl="0" algn="l">
              <a:spcBef>
                <a:spcPts val="0"/>
              </a:spcBef>
              <a:spcAft>
                <a:spcPts val="0"/>
              </a:spcAft>
              <a:buSzPts val="1200"/>
              <a:buAutoNum type="arabicPeriod"/>
            </a:pPr>
            <a:r>
              <a:rPr lang="en-GB" sz="1200"/>
              <a:t>Using CLAHE overcomes limitations of other methods like Histogram Equalization (HE) and Adaptive Histogram Equalization (AHE).</a:t>
            </a:r>
            <a:endParaRPr sz="1200"/>
          </a:p>
          <a:p>
            <a:pPr indent="-304800" lvl="0" marL="457200" rtl="0" algn="l">
              <a:spcBef>
                <a:spcPts val="0"/>
              </a:spcBef>
              <a:spcAft>
                <a:spcPts val="0"/>
              </a:spcAft>
              <a:buSzPts val="1200"/>
              <a:buAutoNum type="arabicPeriod"/>
            </a:pPr>
            <a:r>
              <a:rPr lang="en-GB" sz="1200"/>
              <a:t>The obtained results confirm the efficiency of the suggested method without the need for data augmentation.</a:t>
            </a:r>
            <a:endParaRPr sz="1200"/>
          </a:p>
          <a:p>
            <a:pPr indent="0" lvl="0" marL="457200" rtl="0" algn="l">
              <a:spcBef>
                <a:spcPts val="0"/>
              </a:spcBef>
              <a:spcAft>
                <a:spcPts val="0"/>
              </a:spcAft>
              <a:buNone/>
            </a:pPr>
            <a:r>
              <a:t/>
            </a:r>
            <a:endParaRPr sz="1200"/>
          </a:p>
        </p:txBody>
      </p:sp>
      <p:sp>
        <p:nvSpPr>
          <p:cNvPr id="184" name="Google Shape;184;p33"/>
          <p:cNvSpPr/>
          <p:nvPr/>
        </p:nvSpPr>
        <p:spPr>
          <a:xfrm>
            <a:off x="4746375" y="1810700"/>
            <a:ext cx="4162200" cy="30819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Drawbacks</a:t>
            </a:r>
            <a:r>
              <a:rPr b="1" lang="en-GB"/>
              <a:t>:</a:t>
            </a:r>
            <a:endParaRPr b="1"/>
          </a:p>
          <a:p>
            <a:pPr indent="-304800" lvl="0" marL="457200" rtl="0" algn="l">
              <a:spcBef>
                <a:spcPts val="0"/>
              </a:spcBef>
              <a:spcAft>
                <a:spcPts val="0"/>
              </a:spcAft>
              <a:buSzPts val="1200"/>
              <a:buAutoNum type="arabicPeriod"/>
            </a:pPr>
            <a:r>
              <a:rPr lang="en-GB" sz="1200"/>
              <a:t>Reliance on Messidor-2 and IDRID datasets may restrict the model's ability to generalize to diverse retinal images.</a:t>
            </a:r>
            <a:endParaRPr sz="1200"/>
          </a:p>
          <a:p>
            <a:pPr indent="-304800" lvl="0" marL="457200" rtl="0" algn="l">
              <a:spcBef>
                <a:spcPts val="0"/>
              </a:spcBef>
              <a:spcAft>
                <a:spcPts val="0"/>
              </a:spcAft>
              <a:buSzPts val="1200"/>
              <a:buAutoNum type="arabicPeriod"/>
            </a:pPr>
            <a:r>
              <a:rPr lang="en-GB" sz="1200"/>
              <a:t>Dependence on pre-trained EfficientNet models might not fully adapt to the nuances of retinal image features, potentially limiting performance.</a:t>
            </a:r>
            <a:endParaRPr sz="1200"/>
          </a:p>
          <a:p>
            <a:pPr indent="-304800" lvl="0" marL="457200" rtl="0" algn="l">
              <a:spcBef>
                <a:spcPts val="0"/>
              </a:spcBef>
              <a:spcAft>
                <a:spcPts val="0"/>
              </a:spcAft>
              <a:buSzPts val="1200"/>
              <a:buAutoNum type="arabicPeriod"/>
            </a:pPr>
            <a:r>
              <a:rPr lang="en-GB" sz="1200"/>
              <a:t>Manual tuning of scaling parameters for Efficient Nets, like Efficient Net-B5, poses challenges and may increase computational demands, hindering practical deployment.</a:t>
            </a:r>
            <a:endParaRPr sz="1200"/>
          </a:p>
          <a:p>
            <a:pPr indent="-304800" lvl="0" marL="457200" rtl="0" algn="l">
              <a:spcBef>
                <a:spcPts val="0"/>
              </a:spcBef>
              <a:spcAft>
                <a:spcPts val="0"/>
              </a:spcAft>
              <a:buSzPts val="1200"/>
              <a:buAutoNum type="arabicPeriod"/>
            </a:pPr>
            <a:r>
              <a:rPr lang="en-GB" sz="1200"/>
              <a:t>Need heavy hardware supports like need NVIDIA 1080ti GPU supports.</a:t>
            </a:r>
            <a:endParaRPr sz="1200"/>
          </a:p>
          <a:p>
            <a:pPr indent="-304800" lvl="0" marL="457200" rtl="0" algn="l">
              <a:spcBef>
                <a:spcPts val="0"/>
              </a:spcBef>
              <a:spcAft>
                <a:spcPts val="0"/>
              </a:spcAft>
              <a:buSzPts val="1200"/>
              <a:buAutoNum type="arabicPeriod"/>
            </a:pPr>
            <a:r>
              <a:rPr lang="en-GB" sz="1200"/>
              <a:t>Transformer based model shows better accuracy than this approach.</a:t>
            </a:r>
            <a:endParaRPr sz="1200"/>
          </a:p>
          <a:p>
            <a:pPr indent="0" lvl="0" marL="914400" rtl="0" algn="l">
              <a:spcBef>
                <a:spcPts val="0"/>
              </a:spcBef>
              <a:spcAft>
                <a:spcPts val="0"/>
              </a:spcAft>
              <a:buNone/>
            </a:pPr>
            <a:r>
              <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p:nvPr/>
        </p:nvSpPr>
        <p:spPr>
          <a:xfrm>
            <a:off x="204000" y="80825"/>
            <a:ext cx="8736000" cy="7311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3913"/>
              </a:lnSpc>
              <a:spcBef>
                <a:spcPts val="0"/>
              </a:spcBef>
              <a:spcAft>
                <a:spcPts val="0"/>
              </a:spcAft>
              <a:buNone/>
            </a:pPr>
            <a:r>
              <a:rPr b="1" lang="en-GB" sz="1600">
                <a:solidFill>
                  <a:srgbClr val="333333"/>
                </a:solidFill>
                <a:highlight>
                  <a:srgbClr val="FFFFFF"/>
                </a:highlight>
              </a:rPr>
              <a:t>End-to-End Adversarial Retinal Image Synthesis (2018)</a:t>
            </a:r>
            <a:endParaRPr b="1" sz="1600">
              <a:solidFill>
                <a:srgbClr val="333333"/>
              </a:solidFill>
              <a:highlight>
                <a:srgbClr val="FFFFFF"/>
              </a:highlight>
            </a:endParaRPr>
          </a:p>
          <a:p>
            <a:pPr indent="0" lvl="0" marL="0" rtl="0" algn="l">
              <a:lnSpc>
                <a:spcPct val="166666"/>
              </a:lnSpc>
              <a:spcBef>
                <a:spcPts val="0"/>
              </a:spcBef>
              <a:spcAft>
                <a:spcPts val="0"/>
              </a:spcAft>
              <a:buClr>
                <a:schemeClr val="dk1"/>
              </a:buClr>
              <a:buSzPts val="1100"/>
              <a:buFont typeface="Arial"/>
              <a:buNone/>
            </a:pPr>
            <a:r>
              <a:rPr lang="en-GB" sz="1050">
                <a:solidFill>
                  <a:srgbClr val="006699"/>
                </a:solidFill>
                <a:highlight>
                  <a:srgbClr val="FFFFFF"/>
                </a:highlight>
                <a:uFill>
                  <a:noFill/>
                </a:uFill>
                <a:hlinkClick r:id="rId3">
                  <a:extLst>
                    <a:ext uri="{A12FA001-AC4F-418D-AE19-62706E023703}">
                      <ahyp:hlinkClr val="tx"/>
                    </a:ext>
                  </a:extLst>
                </a:hlinkClick>
              </a:rPr>
              <a:t>Pedro Costa</a:t>
            </a:r>
            <a:r>
              <a:rPr lang="en-GB" sz="1050">
                <a:solidFill>
                  <a:srgbClr val="333333"/>
                </a:solidFill>
                <a:highlight>
                  <a:srgbClr val="FFFFFF"/>
                </a:highlight>
              </a:rPr>
              <a:t>; </a:t>
            </a:r>
            <a:r>
              <a:rPr lang="en-GB" sz="1050">
                <a:solidFill>
                  <a:srgbClr val="006699"/>
                </a:solidFill>
                <a:highlight>
                  <a:srgbClr val="FFFFFF"/>
                </a:highlight>
                <a:uFill>
                  <a:noFill/>
                </a:uFill>
                <a:hlinkClick r:id="rId4">
                  <a:extLst>
                    <a:ext uri="{A12FA001-AC4F-418D-AE19-62706E023703}">
                      <ahyp:hlinkClr val="tx"/>
                    </a:ext>
                  </a:extLst>
                </a:hlinkClick>
              </a:rPr>
              <a:t>Adrian Galdran</a:t>
            </a:r>
            <a:r>
              <a:rPr lang="en-GB" sz="1050">
                <a:solidFill>
                  <a:srgbClr val="333333"/>
                </a:solidFill>
                <a:highlight>
                  <a:srgbClr val="FFFFFF"/>
                </a:highlight>
              </a:rPr>
              <a:t>; </a:t>
            </a:r>
            <a:r>
              <a:rPr lang="en-GB" sz="1050">
                <a:solidFill>
                  <a:srgbClr val="006699"/>
                </a:solidFill>
                <a:highlight>
                  <a:srgbClr val="FFFFFF"/>
                </a:highlight>
                <a:uFill>
                  <a:noFill/>
                </a:uFill>
                <a:hlinkClick r:id="rId5">
                  <a:extLst>
                    <a:ext uri="{A12FA001-AC4F-418D-AE19-62706E023703}">
                      <ahyp:hlinkClr val="tx"/>
                    </a:ext>
                  </a:extLst>
                </a:hlinkClick>
              </a:rPr>
              <a:t>Maria Ines Meyer</a:t>
            </a:r>
            <a:r>
              <a:rPr lang="en-GB" sz="1050">
                <a:solidFill>
                  <a:srgbClr val="333333"/>
                </a:solidFill>
                <a:highlight>
                  <a:srgbClr val="FFFFFF"/>
                </a:highlight>
              </a:rPr>
              <a:t>; </a:t>
            </a:r>
            <a:r>
              <a:rPr lang="en-GB" sz="1050">
                <a:solidFill>
                  <a:srgbClr val="006699"/>
                </a:solidFill>
                <a:highlight>
                  <a:srgbClr val="FFFFFF"/>
                </a:highlight>
                <a:uFill>
                  <a:noFill/>
                </a:uFill>
                <a:hlinkClick r:id="rId6">
                  <a:extLst>
                    <a:ext uri="{A12FA001-AC4F-418D-AE19-62706E023703}">
                      <ahyp:hlinkClr val="tx"/>
                    </a:ext>
                  </a:extLst>
                </a:hlinkClick>
              </a:rPr>
              <a:t>Meindert Niemeijer</a:t>
            </a:r>
            <a:r>
              <a:rPr lang="en-GB" sz="1050">
                <a:solidFill>
                  <a:srgbClr val="333333"/>
                </a:solidFill>
                <a:highlight>
                  <a:srgbClr val="FFFFFF"/>
                </a:highlight>
              </a:rPr>
              <a:t>; </a:t>
            </a:r>
            <a:r>
              <a:rPr lang="en-GB" sz="1050">
                <a:solidFill>
                  <a:srgbClr val="006699"/>
                </a:solidFill>
                <a:highlight>
                  <a:srgbClr val="FFFFFF"/>
                </a:highlight>
                <a:uFill>
                  <a:noFill/>
                </a:uFill>
                <a:hlinkClick r:id="rId7">
                  <a:extLst>
                    <a:ext uri="{A12FA001-AC4F-418D-AE19-62706E023703}">
                      <ahyp:hlinkClr val="tx"/>
                    </a:ext>
                  </a:extLst>
                </a:hlinkClick>
              </a:rPr>
              <a:t>Michael Abràmoff</a:t>
            </a:r>
            <a:r>
              <a:rPr lang="en-GB" sz="1050">
                <a:solidFill>
                  <a:srgbClr val="333333"/>
                </a:solidFill>
                <a:highlight>
                  <a:srgbClr val="FFFFFF"/>
                </a:highlight>
              </a:rPr>
              <a:t>; </a:t>
            </a:r>
            <a:r>
              <a:rPr lang="en-GB" sz="1050">
                <a:solidFill>
                  <a:srgbClr val="006699"/>
                </a:solidFill>
                <a:highlight>
                  <a:srgbClr val="FFFFFF"/>
                </a:highlight>
                <a:uFill>
                  <a:noFill/>
                </a:uFill>
                <a:hlinkClick r:id="rId8">
                  <a:extLst>
                    <a:ext uri="{A12FA001-AC4F-418D-AE19-62706E023703}">
                      <ahyp:hlinkClr val="tx"/>
                    </a:ext>
                  </a:extLst>
                </a:hlinkClick>
              </a:rPr>
              <a:t>Ana Maria Mendonça</a:t>
            </a:r>
            <a:r>
              <a:rPr lang="en-GB" sz="1050">
                <a:solidFill>
                  <a:srgbClr val="333333"/>
                </a:solidFill>
                <a:highlight>
                  <a:srgbClr val="FFFFFF"/>
                </a:highlight>
              </a:rPr>
              <a:t>; </a:t>
            </a:r>
            <a:r>
              <a:rPr lang="en-GB" sz="1050">
                <a:solidFill>
                  <a:srgbClr val="006699"/>
                </a:solidFill>
                <a:highlight>
                  <a:srgbClr val="FFFFFF"/>
                </a:highlight>
                <a:uFill>
                  <a:noFill/>
                </a:uFill>
                <a:hlinkClick r:id="rId9">
                  <a:extLst>
                    <a:ext uri="{A12FA001-AC4F-418D-AE19-62706E023703}">
                      <ahyp:hlinkClr val="tx"/>
                    </a:ext>
                  </a:extLst>
                </a:hlinkClick>
              </a:rPr>
              <a:t>Aurélio Campilho</a:t>
            </a:r>
            <a:endParaRPr b="1" sz="2100">
              <a:solidFill>
                <a:srgbClr val="333333"/>
              </a:solidFill>
              <a:highlight>
                <a:srgbClr val="FFFFFF"/>
              </a:highlight>
            </a:endParaRPr>
          </a:p>
        </p:txBody>
      </p:sp>
      <p:sp>
        <p:nvSpPr>
          <p:cNvPr id="190" name="Google Shape;190;p34"/>
          <p:cNvSpPr/>
          <p:nvPr/>
        </p:nvSpPr>
        <p:spPr>
          <a:xfrm>
            <a:off x="531100" y="1216125"/>
            <a:ext cx="8072100" cy="3319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700"/>
              <a:t>Methodology Used:</a:t>
            </a:r>
            <a:endParaRPr b="1" sz="1700"/>
          </a:p>
          <a:p>
            <a:pPr indent="0" lvl="0" marL="0" rtl="0" algn="ctr">
              <a:spcBef>
                <a:spcPts val="0"/>
              </a:spcBef>
              <a:spcAft>
                <a:spcPts val="0"/>
              </a:spcAft>
              <a:buNone/>
            </a:pPr>
            <a:r>
              <a:t/>
            </a:r>
            <a:endParaRPr b="1" sz="1700"/>
          </a:p>
          <a:p>
            <a:pPr indent="-323850" lvl="0" marL="457200" rtl="0" algn="l">
              <a:spcBef>
                <a:spcPts val="0"/>
              </a:spcBef>
              <a:spcAft>
                <a:spcPts val="0"/>
              </a:spcAft>
              <a:buSzPts val="1500"/>
              <a:buAutoNum type="arabicPeriod"/>
            </a:pPr>
            <a:r>
              <a:rPr lang="en-GB" sz="1500"/>
              <a:t>Here proposed an adversarial autoencoder for retinal vessel network synthesis, followed by generation of color retinal images using a generative adversarial network.</a:t>
            </a:r>
            <a:endParaRPr sz="1500"/>
          </a:p>
          <a:p>
            <a:pPr indent="-323850" lvl="0" marL="457200" rtl="0" algn="l">
              <a:spcBef>
                <a:spcPts val="0"/>
              </a:spcBef>
              <a:spcAft>
                <a:spcPts val="0"/>
              </a:spcAft>
              <a:buSzPts val="1500"/>
              <a:buAutoNum type="arabicPeriod"/>
            </a:pPr>
            <a:r>
              <a:rPr lang="en-GB" sz="1500"/>
              <a:t>Utilized Messidor-1 and DRIVE datasets for training.</a:t>
            </a:r>
            <a:endParaRPr sz="1500"/>
          </a:p>
          <a:p>
            <a:pPr indent="-323850" lvl="0" marL="457200" rtl="0" algn="l">
              <a:spcBef>
                <a:spcPts val="0"/>
              </a:spcBef>
              <a:spcAft>
                <a:spcPts val="0"/>
              </a:spcAft>
              <a:buSzPts val="1500"/>
              <a:buAutoNum type="arabicPeriod"/>
            </a:pPr>
            <a:r>
              <a:rPr lang="en-GB" sz="1500"/>
              <a:t>Employed encoder-decoder architecture with U-Net for vessel segmentation.</a:t>
            </a:r>
            <a:endParaRPr sz="1500"/>
          </a:p>
          <a:p>
            <a:pPr indent="-323850" lvl="0" marL="457200" rtl="0" algn="l">
              <a:spcBef>
                <a:spcPts val="0"/>
              </a:spcBef>
              <a:spcAft>
                <a:spcPts val="0"/>
              </a:spcAft>
              <a:buSzPts val="1500"/>
              <a:buAutoNum type="arabicPeriod"/>
            </a:pPr>
            <a:r>
              <a:rPr lang="en-GB" sz="1500"/>
              <a:t>Evaluated through subjective visual assessment and quantitative ISC metric analysis.</a:t>
            </a:r>
            <a:endParaRPr sz="1500"/>
          </a:p>
          <a:p>
            <a:pPr indent="-323850" lvl="0" marL="457200" rtl="0" algn="l">
              <a:spcBef>
                <a:spcPts val="0"/>
              </a:spcBef>
              <a:spcAft>
                <a:spcPts val="0"/>
              </a:spcAft>
              <a:buSzPts val="1500"/>
              <a:buAutoNum type="arabicPeriod"/>
            </a:pPr>
            <a:r>
              <a:rPr lang="en-GB" sz="1500"/>
              <a:t>Found synthetic images to exhibit global consistency, but slightly lower performance in vessel segmentation compared to real images. Future work aims to enhance realism and expand applicability to other medical imaging tasks.</a:t>
            </a:r>
            <a:endParaRPr sz="1500"/>
          </a:p>
        </p:txBody>
      </p:sp>
      <p:sp>
        <p:nvSpPr>
          <p:cNvPr id="191" name="Google Shape;191;p34"/>
          <p:cNvSpPr/>
          <p:nvPr/>
        </p:nvSpPr>
        <p:spPr>
          <a:xfrm>
            <a:off x="8590500" y="80825"/>
            <a:ext cx="349500" cy="369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p:nvPr/>
        </p:nvSpPr>
        <p:spPr>
          <a:xfrm>
            <a:off x="426475" y="0"/>
            <a:ext cx="8595900" cy="16527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Quality of this work:</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pic>
        <p:nvPicPr>
          <p:cNvPr id="197" name="Google Shape;197;p35"/>
          <p:cNvPicPr preferRelativeResize="0"/>
          <p:nvPr/>
        </p:nvPicPr>
        <p:blipFill>
          <a:blip r:embed="rId3">
            <a:alphaModFix/>
          </a:blip>
          <a:stretch>
            <a:fillRect/>
          </a:stretch>
        </p:blipFill>
        <p:spPr>
          <a:xfrm>
            <a:off x="2129300" y="339600"/>
            <a:ext cx="5237250" cy="1313025"/>
          </a:xfrm>
          <a:prstGeom prst="rect">
            <a:avLst/>
          </a:prstGeom>
          <a:solidFill>
            <a:srgbClr val="FFF2CC"/>
          </a:solidFill>
          <a:ln>
            <a:noFill/>
          </a:ln>
        </p:spPr>
      </p:pic>
      <p:sp>
        <p:nvSpPr>
          <p:cNvPr id="198" name="Google Shape;198;p35"/>
          <p:cNvSpPr/>
          <p:nvPr/>
        </p:nvSpPr>
        <p:spPr>
          <a:xfrm>
            <a:off x="487600" y="2056950"/>
            <a:ext cx="4231800" cy="2868900"/>
          </a:xfrm>
          <a:prstGeom prst="round2DiagRect">
            <a:avLst>
              <a:gd fmla="val 16667" name="adj1"/>
              <a:gd fmla="val 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Pros:</a:t>
            </a:r>
            <a:endParaRPr b="1"/>
          </a:p>
          <a:p>
            <a:pPr indent="-304800" lvl="0" marL="457200" rtl="0" algn="l">
              <a:spcBef>
                <a:spcPts val="0"/>
              </a:spcBef>
              <a:spcAft>
                <a:spcPts val="0"/>
              </a:spcAft>
              <a:buSzPts val="1200"/>
              <a:buAutoNum type="arabicPeriod"/>
            </a:pPr>
            <a:r>
              <a:rPr lang="en-GB" sz="1200"/>
              <a:t>The adversarial learning framework allows us to model the underlying distribution of plausible retinal images only from training data, without manually interacting with parameters, controlling complex mathematical e models of the retinal anatomy.</a:t>
            </a:r>
            <a:endParaRPr sz="1200"/>
          </a:p>
          <a:p>
            <a:pPr indent="-304800" lvl="0" marL="457200" rtl="0" algn="l">
              <a:spcBef>
                <a:spcPts val="0"/>
              </a:spcBef>
              <a:spcAft>
                <a:spcPts val="0"/>
              </a:spcAft>
              <a:buSzPts val="1200"/>
              <a:buAutoNum type="arabicPeriod"/>
            </a:pPr>
            <a:r>
              <a:rPr lang="en-GB" sz="1200"/>
              <a:t>Once trained, the model improves upon by allowing to generate any amount of realistic retinal images, with associated vessel trees, in an efficient manner.</a:t>
            </a:r>
            <a:endParaRPr sz="1200"/>
          </a:p>
          <a:p>
            <a:pPr indent="-304800" lvl="0" marL="457200" rtl="0" algn="l">
              <a:spcBef>
                <a:spcPts val="0"/>
              </a:spcBef>
              <a:spcAft>
                <a:spcPts val="0"/>
              </a:spcAft>
              <a:buSzPts val="1200"/>
              <a:buAutoNum type="arabicPeriod"/>
            </a:pPr>
            <a:r>
              <a:rPr lang="en-GB" sz="1200"/>
              <a:t>Unlike previous approach, this generate separate parts of the retinal anatomy through the same process, avoiding the combination of complex image processing tasks.</a:t>
            </a:r>
            <a:endParaRPr sz="1200"/>
          </a:p>
        </p:txBody>
      </p:sp>
      <p:sp>
        <p:nvSpPr>
          <p:cNvPr id="199" name="Google Shape;199;p35"/>
          <p:cNvSpPr/>
          <p:nvPr/>
        </p:nvSpPr>
        <p:spPr>
          <a:xfrm>
            <a:off x="4790575" y="2056950"/>
            <a:ext cx="4231800" cy="2868900"/>
          </a:xfrm>
          <a:prstGeom prst="round2DiagRect">
            <a:avLst>
              <a:gd fmla="val 16667" name="adj1"/>
              <a:gd fmla="val 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Drawbacks</a:t>
            </a:r>
            <a:r>
              <a:rPr b="1" lang="en-GB"/>
              <a:t>:</a:t>
            </a:r>
            <a:endParaRPr b="1"/>
          </a:p>
          <a:p>
            <a:pPr indent="-304800" lvl="0" marL="457200" rtl="0" algn="l">
              <a:spcBef>
                <a:spcPts val="0"/>
              </a:spcBef>
              <a:spcAft>
                <a:spcPts val="0"/>
              </a:spcAft>
              <a:buSzPts val="1200"/>
              <a:buAutoNum type="arabicPeriod"/>
            </a:pPr>
            <a:r>
              <a:rPr lang="en-GB" sz="1200"/>
              <a:t>Trained on a small dataset (614 images) from Messidor-1 database, restricting variability.</a:t>
            </a:r>
            <a:endParaRPr sz="1200"/>
          </a:p>
          <a:p>
            <a:pPr indent="-304800" lvl="0" marL="457200" rtl="0" algn="l">
              <a:spcBef>
                <a:spcPts val="0"/>
              </a:spcBef>
              <a:spcAft>
                <a:spcPts val="0"/>
              </a:spcAft>
              <a:buSzPts val="1200"/>
              <a:buAutoNum type="arabicPeriod"/>
            </a:pPr>
            <a:r>
              <a:rPr lang="en-GB" sz="1200"/>
              <a:t>Synthetic images generated at 256 × 256 resolution, lower than real images.</a:t>
            </a:r>
            <a:endParaRPr sz="1200"/>
          </a:p>
          <a:p>
            <a:pPr indent="-304800" lvl="0" marL="457200" rtl="0" algn="l">
              <a:spcBef>
                <a:spcPts val="0"/>
              </a:spcBef>
              <a:spcAft>
                <a:spcPts val="0"/>
              </a:spcAft>
              <a:buSzPts val="1200"/>
              <a:buAutoNum type="arabicPeriod"/>
            </a:pPr>
            <a:r>
              <a:rPr lang="en-GB" sz="1200"/>
              <a:t>Synthetic vessel networks lack realism, displaying interruptions and inconsistent width variations.</a:t>
            </a:r>
            <a:endParaRPr sz="1200"/>
          </a:p>
          <a:p>
            <a:pPr indent="-304800" lvl="0" marL="457200" rtl="0" algn="l">
              <a:spcBef>
                <a:spcPts val="0"/>
              </a:spcBef>
              <a:spcAft>
                <a:spcPts val="0"/>
              </a:spcAft>
              <a:buSzPts val="1200"/>
              <a:buAutoNum type="arabicPeriod"/>
            </a:pPr>
            <a:r>
              <a:rPr lang="en-GB" sz="1200"/>
              <a:t>Challenges stem from data and computational resource limitations.</a:t>
            </a:r>
            <a:endParaRPr sz="1200"/>
          </a:p>
          <a:p>
            <a:pPr indent="-304800" lvl="0" marL="457200" rtl="0" algn="l">
              <a:spcBef>
                <a:spcPts val="0"/>
              </a:spcBef>
              <a:spcAft>
                <a:spcPts val="0"/>
              </a:spcAft>
              <a:buSzPts val="1200"/>
              <a:buAutoNum type="arabicPeriod"/>
            </a:pPr>
            <a:r>
              <a:rPr lang="en-GB" sz="1200"/>
              <a:t>Future Directions: Incorporate clinical labels into larger datasets for improved realism and applicability.</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p:nvPr/>
        </p:nvSpPr>
        <p:spPr>
          <a:xfrm>
            <a:off x="204000" y="199150"/>
            <a:ext cx="8706300" cy="1001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3913"/>
              </a:lnSpc>
              <a:spcBef>
                <a:spcPts val="0"/>
              </a:spcBef>
              <a:spcAft>
                <a:spcPts val="0"/>
              </a:spcAft>
              <a:buNone/>
            </a:pPr>
            <a:r>
              <a:rPr b="1" lang="en-GB">
                <a:solidFill>
                  <a:srgbClr val="333333"/>
                </a:solidFill>
                <a:highlight>
                  <a:srgbClr val="FFFFFF"/>
                </a:highlight>
              </a:rPr>
              <a:t>Data Augmentation for Improving Proliferative Diabetic Retinopathy Detection in Eye Fundus Images</a:t>
            </a:r>
            <a:endParaRPr b="1">
              <a:solidFill>
                <a:srgbClr val="333333"/>
              </a:solidFill>
              <a:highlight>
                <a:srgbClr val="FFFFFF"/>
              </a:highlight>
            </a:endParaRPr>
          </a:p>
          <a:p>
            <a:pPr indent="0" lvl="0" marL="0" rtl="0" algn="l">
              <a:lnSpc>
                <a:spcPct val="123913"/>
              </a:lnSpc>
              <a:spcBef>
                <a:spcPts val="0"/>
              </a:spcBef>
              <a:spcAft>
                <a:spcPts val="0"/>
              </a:spcAft>
              <a:buNone/>
            </a:pPr>
            <a:r>
              <a:rPr b="1" lang="en-GB" sz="1100">
                <a:solidFill>
                  <a:srgbClr val="333333"/>
                </a:solidFill>
                <a:highlight>
                  <a:srgbClr val="FFFFFF"/>
                </a:highlight>
              </a:rPr>
              <a:t>(2020)</a:t>
            </a:r>
            <a:endParaRPr b="1" sz="1100">
              <a:solidFill>
                <a:srgbClr val="333333"/>
              </a:solidFill>
              <a:highlight>
                <a:srgbClr val="FFFFFF"/>
              </a:highlight>
            </a:endParaRPr>
          </a:p>
          <a:p>
            <a:pPr indent="0" lvl="0" marL="0" rtl="0" algn="l">
              <a:lnSpc>
                <a:spcPct val="123913"/>
              </a:lnSpc>
              <a:spcBef>
                <a:spcPts val="0"/>
              </a:spcBef>
              <a:spcAft>
                <a:spcPts val="0"/>
              </a:spcAft>
              <a:buNone/>
            </a:pPr>
            <a:r>
              <a:t/>
            </a:r>
            <a:endParaRPr b="1" sz="300">
              <a:solidFill>
                <a:srgbClr val="333333"/>
              </a:solidFill>
              <a:highlight>
                <a:srgbClr val="FFFFFF"/>
              </a:highlight>
            </a:endParaRPr>
          </a:p>
          <a:p>
            <a:pPr indent="0" lvl="0" marL="0" rtl="0" algn="l">
              <a:lnSpc>
                <a:spcPct val="123913"/>
              </a:lnSpc>
              <a:spcBef>
                <a:spcPts val="0"/>
              </a:spcBef>
              <a:spcAft>
                <a:spcPts val="0"/>
              </a:spcAft>
              <a:buNone/>
            </a:pPr>
            <a:r>
              <a:rPr lang="en-GB" sz="1150">
                <a:solidFill>
                  <a:srgbClr val="006699"/>
                </a:solidFill>
                <a:highlight>
                  <a:srgbClr val="FFFFFF"/>
                </a:highlight>
                <a:uFill>
                  <a:noFill/>
                </a:uFill>
                <a:hlinkClick r:id="rId3">
                  <a:extLst>
                    <a:ext uri="{A12FA001-AC4F-418D-AE19-62706E023703}">
                      <ahyp:hlinkClr val="tx"/>
                    </a:ext>
                  </a:extLst>
                </a:hlinkClick>
              </a:rPr>
              <a:t>Teresa Araújo</a:t>
            </a:r>
            <a:r>
              <a:rPr lang="en-GB" sz="1150">
                <a:solidFill>
                  <a:srgbClr val="333333"/>
                </a:solidFill>
                <a:highlight>
                  <a:srgbClr val="FFFFFF"/>
                </a:highlight>
              </a:rPr>
              <a:t>; </a:t>
            </a:r>
            <a:r>
              <a:rPr lang="en-GB" sz="1150">
                <a:solidFill>
                  <a:srgbClr val="006699"/>
                </a:solidFill>
                <a:highlight>
                  <a:srgbClr val="FFFFFF"/>
                </a:highlight>
                <a:uFill>
                  <a:noFill/>
                </a:uFill>
                <a:hlinkClick r:id="rId4">
                  <a:extLst>
                    <a:ext uri="{A12FA001-AC4F-418D-AE19-62706E023703}">
                      <ahyp:hlinkClr val="tx"/>
                    </a:ext>
                  </a:extLst>
                </a:hlinkClick>
              </a:rPr>
              <a:t>Guilherme Aresta</a:t>
            </a:r>
            <a:r>
              <a:rPr lang="en-GB" sz="1150">
                <a:solidFill>
                  <a:srgbClr val="333333"/>
                </a:solidFill>
                <a:highlight>
                  <a:srgbClr val="FFFFFF"/>
                </a:highlight>
              </a:rPr>
              <a:t>; </a:t>
            </a:r>
            <a:r>
              <a:rPr lang="en-GB" sz="1150">
                <a:solidFill>
                  <a:srgbClr val="006699"/>
                </a:solidFill>
                <a:highlight>
                  <a:srgbClr val="FFFFFF"/>
                </a:highlight>
                <a:uFill>
                  <a:noFill/>
                </a:uFill>
                <a:hlinkClick r:id="rId5">
                  <a:extLst>
                    <a:ext uri="{A12FA001-AC4F-418D-AE19-62706E023703}">
                      <ahyp:hlinkClr val="tx"/>
                    </a:ext>
                  </a:extLst>
                </a:hlinkClick>
              </a:rPr>
              <a:t>Luís Mendonça</a:t>
            </a:r>
            <a:r>
              <a:rPr lang="en-GB" sz="1150">
                <a:solidFill>
                  <a:srgbClr val="333333"/>
                </a:solidFill>
                <a:highlight>
                  <a:srgbClr val="FFFFFF"/>
                </a:highlight>
              </a:rPr>
              <a:t>; </a:t>
            </a:r>
            <a:r>
              <a:rPr lang="en-GB" sz="1150">
                <a:solidFill>
                  <a:srgbClr val="006699"/>
                </a:solidFill>
                <a:highlight>
                  <a:srgbClr val="FFFFFF"/>
                </a:highlight>
                <a:uFill>
                  <a:noFill/>
                </a:uFill>
                <a:hlinkClick r:id="rId6">
                  <a:extLst>
                    <a:ext uri="{A12FA001-AC4F-418D-AE19-62706E023703}">
                      <ahyp:hlinkClr val="tx"/>
                    </a:ext>
                  </a:extLst>
                </a:hlinkClick>
              </a:rPr>
              <a:t>Susana Penas</a:t>
            </a:r>
            <a:r>
              <a:rPr lang="en-GB" sz="1150">
                <a:solidFill>
                  <a:srgbClr val="333333"/>
                </a:solidFill>
                <a:highlight>
                  <a:srgbClr val="FFFFFF"/>
                </a:highlight>
              </a:rPr>
              <a:t>; </a:t>
            </a:r>
            <a:r>
              <a:rPr lang="en-GB" sz="1150">
                <a:solidFill>
                  <a:srgbClr val="006699"/>
                </a:solidFill>
                <a:highlight>
                  <a:srgbClr val="FFFFFF"/>
                </a:highlight>
                <a:uFill>
                  <a:noFill/>
                </a:uFill>
                <a:hlinkClick r:id="rId7">
                  <a:extLst>
                    <a:ext uri="{A12FA001-AC4F-418D-AE19-62706E023703}">
                      <ahyp:hlinkClr val="tx"/>
                    </a:ext>
                  </a:extLst>
                </a:hlinkClick>
              </a:rPr>
              <a:t>Carolina Maia</a:t>
            </a:r>
            <a:r>
              <a:rPr lang="en-GB" sz="1150">
                <a:solidFill>
                  <a:srgbClr val="333333"/>
                </a:solidFill>
                <a:highlight>
                  <a:srgbClr val="FFFFFF"/>
                </a:highlight>
              </a:rPr>
              <a:t>; </a:t>
            </a:r>
            <a:r>
              <a:rPr lang="en-GB" sz="1150">
                <a:solidFill>
                  <a:srgbClr val="006699"/>
                </a:solidFill>
                <a:highlight>
                  <a:srgbClr val="FFFFFF"/>
                </a:highlight>
                <a:uFill>
                  <a:noFill/>
                </a:uFill>
                <a:hlinkClick r:id="rId8">
                  <a:extLst>
                    <a:ext uri="{A12FA001-AC4F-418D-AE19-62706E023703}">
                      <ahyp:hlinkClr val="tx"/>
                    </a:ext>
                  </a:extLst>
                </a:hlinkClick>
              </a:rPr>
              <a:t>Ângela Carneiro</a:t>
            </a:r>
            <a:r>
              <a:rPr lang="en-GB" sz="1150">
                <a:solidFill>
                  <a:srgbClr val="333333"/>
                </a:solidFill>
                <a:highlight>
                  <a:srgbClr val="FFFFFF"/>
                </a:highlight>
              </a:rPr>
              <a:t>; </a:t>
            </a:r>
            <a:r>
              <a:rPr lang="en-GB" sz="1050">
                <a:solidFill>
                  <a:srgbClr val="006699"/>
                </a:solidFill>
                <a:highlight>
                  <a:srgbClr val="FFFFFF"/>
                </a:highlight>
                <a:uFill>
                  <a:noFill/>
                </a:uFill>
                <a:hlinkClick r:id="rId9">
                  <a:extLst>
                    <a:ext uri="{A12FA001-AC4F-418D-AE19-62706E023703}">
                      <ahyp:hlinkClr val="tx"/>
                    </a:ext>
                  </a:extLst>
                </a:hlinkClick>
              </a:rPr>
              <a:t>Ana Maria Mendonça</a:t>
            </a:r>
            <a:r>
              <a:rPr lang="en-GB" sz="850">
                <a:solidFill>
                  <a:srgbClr val="333333"/>
                </a:solidFill>
                <a:highlight>
                  <a:srgbClr val="FFFFFF"/>
                </a:highlight>
              </a:rPr>
              <a:t> </a:t>
            </a:r>
            <a:r>
              <a:rPr lang="en-GB" sz="1050">
                <a:solidFill>
                  <a:srgbClr val="006699"/>
                </a:solidFill>
                <a:highlight>
                  <a:srgbClr val="FFFFFF"/>
                </a:highlight>
                <a:uFill>
                  <a:noFill/>
                </a:uFill>
                <a:hlinkClick r:id="rId10">
                  <a:extLst>
                    <a:ext uri="{A12FA001-AC4F-418D-AE19-62706E023703}">
                      <ahyp:hlinkClr val="tx"/>
                    </a:ext>
                  </a:extLst>
                </a:hlinkClick>
              </a:rPr>
              <a:t>Aurélio Campilho</a:t>
            </a:r>
            <a:endParaRPr sz="850">
              <a:solidFill>
                <a:srgbClr val="333333"/>
              </a:solidFill>
              <a:highlight>
                <a:srgbClr val="FFFFFF"/>
              </a:highlight>
            </a:endParaRPr>
          </a:p>
        </p:txBody>
      </p:sp>
      <p:sp>
        <p:nvSpPr>
          <p:cNvPr id="205" name="Google Shape;205;p36"/>
          <p:cNvSpPr/>
          <p:nvPr/>
        </p:nvSpPr>
        <p:spPr>
          <a:xfrm>
            <a:off x="203900" y="1331150"/>
            <a:ext cx="8706300" cy="2175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Methodology used:</a:t>
            </a:r>
            <a:endParaRPr b="1"/>
          </a:p>
          <a:p>
            <a:pPr indent="0" lvl="0" marL="0" rtl="0" algn="ctr">
              <a:spcBef>
                <a:spcPts val="0"/>
              </a:spcBef>
              <a:spcAft>
                <a:spcPts val="0"/>
              </a:spcAft>
              <a:buNone/>
            </a:pPr>
            <a:r>
              <a:t/>
            </a:r>
            <a:endParaRPr b="1"/>
          </a:p>
          <a:p>
            <a:pPr indent="-317500" lvl="0" marL="457200" rtl="0" algn="l">
              <a:spcBef>
                <a:spcPts val="0"/>
              </a:spcBef>
              <a:spcAft>
                <a:spcPts val="0"/>
              </a:spcAft>
              <a:buSzPts val="1400"/>
              <a:buChar char="●"/>
            </a:pPr>
            <a:r>
              <a:rPr lang="en-GB"/>
              <a:t>Data augmentation approach by synthesizing synthetic neovascularizations within eye fundus images to simulate grade 4 diabetic retinopathy cases, thereby enhancing the training dataset for DRGraduate</a:t>
            </a:r>
            <a:endParaRPr/>
          </a:p>
          <a:p>
            <a:pPr indent="-317500" lvl="0" marL="457200" rtl="0" algn="l">
              <a:spcBef>
                <a:spcPts val="0"/>
              </a:spcBef>
              <a:spcAft>
                <a:spcPts val="0"/>
              </a:spcAft>
              <a:buSzPts val="1400"/>
              <a:buChar char="●"/>
            </a:pPr>
            <a:r>
              <a:rPr b="1" lang="en-GB"/>
              <a:t>DRGraduate</a:t>
            </a:r>
            <a:r>
              <a:rPr lang="en-GB"/>
              <a:t>: a deep learning-based grading system, to improve detection accuracy, especially in severe proliferative diabetic retinopathy cases.</a:t>
            </a:r>
            <a:endParaRPr/>
          </a:p>
        </p:txBody>
      </p:sp>
      <p:sp>
        <p:nvSpPr>
          <p:cNvPr id="206" name="Google Shape;206;p36"/>
          <p:cNvSpPr/>
          <p:nvPr/>
        </p:nvSpPr>
        <p:spPr>
          <a:xfrm>
            <a:off x="203825" y="3734200"/>
            <a:ext cx="8706300" cy="1305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Quality of work</a:t>
            </a:r>
            <a:r>
              <a:rPr b="1" lang="en-GB"/>
              <a:t>:</a:t>
            </a:r>
            <a:endParaRPr b="1"/>
          </a:p>
          <a:p>
            <a:pPr indent="-317500" lvl="0" marL="914400" rtl="0" algn="l">
              <a:spcBef>
                <a:spcPts val="0"/>
              </a:spcBef>
              <a:spcAft>
                <a:spcPts val="0"/>
              </a:spcAft>
              <a:buSzPts val="1400"/>
              <a:buAutoNum type="arabicPeriod"/>
            </a:pPr>
            <a:r>
              <a:rPr lang="en-GB"/>
              <a:t>High detection accuracy. Increased from 71% to 74%.</a:t>
            </a:r>
            <a:endParaRPr/>
          </a:p>
          <a:p>
            <a:pPr indent="-317500" lvl="0" marL="914400" rtl="0" algn="l">
              <a:spcBef>
                <a:spcPts val="0"/>
              </a:spcBef>
              <a:spcAft>
                <a:spcPts val="0"/>
              </a:spcAft>
              <a:buSzPts val="1400"/>
              <a:buAutoNum type="arabicPeriod"/>
            </a:pPr>
            <a:r>
              <a:rPr lang="en-GB"/>
              <a:t>Better performance in identifying R4-labeled images.</a:t>
            </a:r>
            <a:endParaRPr/>
          </a:p>
          <a:p>
            <a:pPr indent="-317500" lvl="0" marL="914400" rtl="0" algn="l">
              <a:spcBef>
                <a:spcPts val="0"/>
              </a:spcBef>
              <a:spcAft>
                <a:spcPts val="0"/>
              </a:spcAft>
              <a:buSzPts val="1400"/>
              <a:buAutoNum type="arabicPeriod"/>
            </a:pPr>
            <a:r>
              <a:rPr lang="en-GB"/>
              <a:t>Synthetic NVs closely resemble true NVs, enhancing dataset realism.</a:t>
            </a:r>
            <a:endParaRPr/>
          </a:p>
          <a:p>
            <a:pPr indent="-317500" lvl="0" marL="914400" rtl="0" algn="l">
              <a:spcBef>
                <a:spcPts val="0"/>
              </a:spcBef>
              <a:spcAft>
                <a:spcPts val="0"/>
              </a:spcAft>
              <a:buSzPts val="1400"/>
              <a:buAutoNum type="arabicPeriod"/>
            </a:pPr>
            <a:r>
              <a:rPr lang="en-GB"/>
              <a:t>Data integrity is preserved by augmenting R0-R3 images while maintaining original R4 images.</a:t>
            </a:r>
            <a:endParaRPr/>
          </a:p>
        </p:txBody>
      </p:sp>
      <p:sp>
        <p:nvSpPr>
          <p:cNvPr id="207" name="Google Shape;207;p36"/>
          <p:cNvSpPr/>
          <p:nvPr/>
        </p:nvSpPr>
        <p:spPr>
          <a:xfrm>
            <a:off x="8801975" y="0"/>
            <a:ext cx="271500" cy="318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7"/>
          <p:cNvPicPr preferRelativeResize="0"/>
          <p:nvPr/>
        </p:nvPicPr>
        <p:blipFill>
          <a:blip r:embed="rId3">
            <a:alphaModFix/>
          </a:blip>
          <a:stretch>
            <a:fillRect/>
          </a:stretch>
        </p:blipFill>
        <p:spPr>
          <a:xfrm>
            <a:off x="497275" y="-90050"/>
            <a:ext cx="3843225" cy="5143498"/>
          </a:xfrm>
          <a:prstGeom prst="rect">
            <a:avLst/>
          </a:prstGeom>
          <a:noFill/>
          <a:ln>
            <a:noFill/>
          </a:ln>
        </p:spPr>
      </p:pic>
      <p:sp>
        <p:nvSpPr>
          <p:cNvPr id="213" name="Google Shape;213;p37"/>
          <p:cNvSpPr/>
          <p:nvPr/>
        </p:nvSpPr>
        <p:spPr>
          <a:xfrm>
            <a:off x="5580650" y="461075"/>
            <a:ext cx="3251400" cy="4143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Drawbacks:</a:t>
            </a:r>
            <a:endParaRPr b="1"/>
          </a:p>
          <a:p>
            <a:pPr indent="-317500" lvl="0" marL="457200" rtl="0" algn="l">
              <a:spcBef>
                <a:spcPts val="0"/>
              </a:spcBef>
              <a:spcAft>
                <a:spcPts val="0"/>
              </a:spcAft>
              <a:buSzPts val="1400"/>
              <a:buAutoNum type="arabicPeriod"/>
            </a:pPr>
            <a:r>
              <a:rPr lang="en-GB"/>
              <a:t>Misclassification of other structures as neovascularizations, leading to false positives.</a:t>
            </a:r>
            <a:endParaRPr/>
          </a:p>
          <a:p>
            <a:pPr indent="-317500" lvl="0" marL="457200" rtl="0" algn="l">
              <a:spcBef>
                <a:spcPts val="0"/>
              </a:spcBef>
              <a:spcAft>
                <a:spcPts val="0"/>
              </a:spcAft>
              <a:buSzPts val="1400"/>
              <a:buAutoNum type="arabicPeriod"/>
            </a:pPr>
            <a:r>
              <a:rPr lang="en-GB"/>
              <a:t>Difficulty in distinguishing between neovascularizations and other lesions like IRMAS, especially in early stages.</a:t>
            </a:r>
            <a:endParaRPr/>
          </a:p>
          <a:p>
            <a:pPr indent="-317500" lvl="0" marL="457200" rtl="0" algn="l">
              <a:spcBef>
                <a:spcPts val="0"/>
              </a:spcBef>
              <a:spcAft>
                <a:spcPts val="0"/>
              </a:spcAft>
              <a:buSzPts val="1400"/>
              <a:buAutoNum type="arabicPeriod"/>
            </a:pPr>
            <a:r>
              <a:rPr lang="en-GB"/>
              <a:t>Some neovascularizations with unusual shapes or sizes, may be missed by the mode.</a:t>
            </a:r>
            <a:endParaRPr/>
          </a:p>
          <a:p>
            <a:pPr indent="-317500" lvl="0" marL="457200" rtl="0" algn="l">
              <a:spcBef>
                <a:spcPts val="0"/>
              </a:spcBef>
              <a:spcAft>
                <a:spcPts val="0"/>
              </a:spcAft>
              <a:buSzPts val="1400"/>
              <a:buAutoNum type="arabicPeriod"/>
            </a:pPr>
            <a:r>
              <a:rPr lang="en-GB"/>
              <a:t>Unrealistic color attribution to neovascularizations due to the presence of light artifacts, resulting in color aberrations.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p:nvPr/>
        </p:nvSpPr>
        <p:spPr>
          <a:xfrm>
            <a:off x="145050" y="108750"/>
            <a:ext cx="8752200" cy="982800"/>
          </a:xfrm>
          <a:prstGeom prst="rect">
            <a:avLst/>
          </a:prstGeom>
          <a:solidFill>
            <a:srgbClr val="D9D2E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23913"/>
              </a:lnSpc>
              <a:spcBef>
                <a:spcPts val="0"/>
              </a:spcBef>
              <a:spcAft>
                <a:spcPts val="0"/>
              </a:spcAft>
              <a:buClr>
                <a:schemeClr val="dk1"/>
              </a:buClr>
              <a:buSzPts val="1100"/>
              <a:buFont typeface="Arial"/>
              <a:buNone/>
            </a:pPr>
            <a:r>
              <a:rPr b="1" lang="en-GB" sz="1600">
                <a:solidFill>
                  <a:srgbClr val="333333"/>
                </a:solidFill>
                <a:highlight>
                  <a:srgbClr val="FFFFFF"/>
                </a:highlight>
              </a:rPr>
              <a:t>Deep Learning Techniques for Diabetic Retinopathy Classification: A Survey (2022)</a:t>
            </a:r>
            <a:endParaRPr b="1" sz="1600">
              <a:solidFill>
                <a:srgbClr val="333333"/>
              </a:solidFill>
              <a:highlight>
                <a:srgbClr val="FFFFFF"/>
              </a:highlight>
            </a:endParaRPr>
          </a:p>
          <a:p>
            <a:pPr indent="0" lvl="0" marL="0" rtl="0" algn="l">
              <a:lnSpc>
                <a:spcPct val="123913"/>
              </a:lnSpc>
              <a:spcBef>
                <a:spcPts val="0"/>
              </a:spcBef>
              <a:spcAft>
                <a:spcPts val="0"/>
              </a:spcAft>
              <a:buNone/>
            </a:pPr>
            <a:r>
              <a:t/>
            </a:r>
            <a:endParaRPr b="1">
              <a:solidFill>
                <a:srgbClr val="333333"/>
              </a:solidFill>
              <a:highlight>
                <a:srgbClr val="FFFFFF"/>
              </a:highlight>
            </a:endParaRPr>
          </a:p>
          <a:p>
            <a:pPr indent="0" lvl="0" marL="0" rtl="0" algn="l">
              <a:lnSpc>
                <a:spcPct val="123913"/>
              </a:lnSpc>
              <a:spcBef>
                <a:spcPts val="0"/>
              </a:spcBef>
              <a:spcAft>
                <a:spcPts val="0"/>
              </a:spcAft>
              <a:buNone/>
            </a:pPr>
            <a:r>
              <a:rPr lang="en-GB" sz="1150">
                <a:solidFill>
                  <a:srgbClr val="006699"/>
                </a:solidFill>
                <a:highlight>
                  <a:srgbClr val="FFFFFF"/>
                </a:highlight>
                <a:uFill>
                  <a:noFill/>
                </a:uFill>
                <a:hlinkClick r:id="rId3">
                  <a:extLst>
                    <a:ext uri="{A12FA001-AC4F-418D-AE19-62706E023703}">
                      <ahyp:hlinkClr val="tx"/>
                    </a:ext>
                  </a:extLst>
                </a:hlinkClick>
              </a:rPr>
              <a:t>Mohammad Z. Atwany</a:t>
            </a:r>
            <a:r>
              <a:rPr lang="en-GB" sz="1150">
                <a:solidFill>
                  <a:srgbClr val="333333"/>
                </a:solidFill>
                <a:highlight>
                  <a:srgbClr val="FFFFFF"/>
                </a:highlight>
              </a:rPr>
              <a:t>; </a:t>
            </a:r>
            <a:r>
              <a:rPr lang="en-GB" sz="1150">
                <a:solidFill>
                  <a:srgbClr val="006699"/>
                </a:solidFill>
                <a:highlight>
                  <a:srgbClr val="FFFFFF"/>
                </a:highlight>
                <a:uFill>
                  <a:noFill/>
                </a:uFill>
                <a:hlinkClick r:id="rId4">
                  <a:extLst>
                    <a:ext uri="{A12FA001-AC4F-418D-AE19-62706E023703}">
                      <ahyp:hlinkClr val="tx"/>
                    </a:ext>
                  </a:extLst>
                </a:hlinkClick>
              </a:rPr>
              <a:t>Abdulwahab H. Sahyoun</a:t>
            </a:r>
            <a:r>
              <a:rPr lang="en-GB" sz="1150">
                <a:solidFill>
                  <a:srgbClr val="333333"/>
                </a:solidFill>
                <a:highlight>
                  <a:srgbClr val="FFFFFF"/>
                </a:highlight>
              </a:rPr>
              <a:t>; </a:t>
            </a:r>
            <a:r>
              <a:rPr lang="en-GB" sz="1150">
                <a:solidFill>
                  <a:srgbClr val="006699"/>
                </a:solidFill>
                <a:highlight>
                  <a:srgbClr val="FFFFFF"/>
                </a:highlight>
                <a:uFill>
                  <a:noFill/>
                </a:uFill>
                <a:hlinkClick r:id="rId5">
                  <a:extLst>
                    <a:ext uri="{A12FA001-AC4F-418D-AE19-62706E023703}">
                      <ahyp:hlinkClr val="tx"/>
                    </a:ext>
                  </a:extLst>
                </a:hlinkClick>
              </a:rPr>
              <a:t>Mohammad Yaqub</a:t>
            </a:r>
            <a:endParaRPr sz="650">
              <a:solidFill>
                <a:srgbClr val="333333"/>
              </a:solidFill>
              <a:highlight>
                <a:srgbClr val="FFFFFF"/>
              </a:highlight>
            </a:endParaRPr>
          </a:p>
        </p:txBody>
      </p:sp>
      <p:sp>
        <p:nvSpPr>
          <p:cNvPr id="219" name="Google Shape;219;p38"/>
          <p:cNvSpPr/>
          <p:nvPr/>
        </p:nvSpPr>
        <p:spPr>
          <a:xfrm>
            <a:off x="8649875" y="217500"/>
            <a:ext cx="306300" cy="3690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6</a:t>
            </a:r>
            <a:endParaRPr/>
          </a:p>
        </p:txBody>
      </p:sp>
      <p:sp>
        <p:nvSpPr>
          <p:cNvPr id="220" name="Google Shape;220;p38"/>
          <p:cNvSpPr/>
          <p:nvPr/>
        </p:nvSpPr>
        <p:spPr>
          <a:xfrm>
            <a:off x="285050" y="1463675"/>
            <a:ext cx="2903400" cy="3695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38"/>
          <p:cNvSpPr txBox="1"/>
          <p:nvPr/>
        </p:nvSpPr>
        <p:spPr>
          <a:xfrm>
            <a:off x="285050" y="1463675"/>
            <a:ext cx="2903400" cy="3462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GB">
                <a:solidFill>
                  <a:schemeClr val="dk1"/>
                </a:solidFill>
              </a:rPr>
              <a:t>Quellec et al. used 3 layer CNN architecture with pretrained AlexNet </a:t>
            </a:r>
            <a:r>
              <a:rPr lang="en-GB">
                <a:solidFill>
                  <a:schemeClr val="dk1"/>
                </a:solidFill>
              </a:rPr>
              <a:t>and two networks of Team o_O solutions for the Kaggle challenge </a:t>
            </a:r>
            <a:r>
              <a:rPr lang="en-GB">
                <a:solidFill>
                  <a:schemeClr val="dk1"/>
                </a:solidFill>
              </a:rPr>
              <a:t>.</a:t>
            </a:r>
            <a:endParaRPr>
              <a:solidFill>
                <a:schemeClr val="dk1"/>
              </a:solidFill>
            </a:endParaRPr>
          </a:p>
          <a:p>
            <a:pPr indent="-317500" lvl="0" marL="457200" rtl="0" algn="l">
              <a:spcBef>
                <a:spcPts val="0"/>
              </a:spcBef>
              <a:spcAft>
                <a:spcPts val="0"/>
              </a:spcAft>
              <a:buClr>
                <a:schemeClr val="dk1"/>
              </a:buClr>
              <a:buSzPts val="1400"/>
              <a:buAutoNum type="arabicPeriod"/>
            </a:pPr>
            <a:r>
              <a:rPr lang="en-GB">
                <a:solidFill>
                  <a:schemeClr val="dk1"/>
                </a:solidFill>
              </a:rPr>
              <a:t>Database: Kaggle DIARETDB1 and private E-ophtha</a:t>
            </a:r>
            <a:endParaRPr>
              <a:solidFill>
                <a:schemeClr val="dk1"/>
              </a:solidFill>
            </a:endParaRPr>
          </a:p>
          <a:p>
            <a:pPr indent="-317500" lvl="0" marL="457200" rtl="0" algn="l">
              <a:spcBef>
                <a:spcPts val="0"/>
              </a:spcBef>
              <a:spcAft>
                <a:spcPts val="0"/>
              </a:spcAft>
              <a:buClr>
                <a:schemeClr val="dk1"/>
              </a:buClr>
              <a:buSzPts val="1400"/>
              <a:buAutoNum type="arabicPeriod"/>
            </a:pPr>
            <a:r>
              <a:rPr lang="en-GB">
                <a:solidFill>
                  <a:schemeClr val="dk1"/>
                </a:solidFill>
              </a:rPr>
              <a:t>size: (448, 448) </a:t>
            </a:r>
            <a:endParaRPr>
              <a:solidFill>
                <a:schemeClr val="dk1"/>
              </a:solidFill>
            </a:endParaRPr>
          </a:p>
          <a:p>
            <a:pPr indent="-317500" lvl="0" marL="457200" rtl="0" algn="l">
              <a:spcBef>
                <a:spcPts val="0"/>
              </a:spcBef>
              <a:spcAft>
                <a:spcPts val="0"/>
              </a:spcAft>
              <a:buClr>
                <a:schemeClr val="dk1"/>
              </a:buClr>
              <a:buSzPts val="1400"/>
              <a:buAutoNum type="arabicPeriod"/>
            </a:pPr>
            <a:r>
              <a:rPr lang="en-GB">
                <a:solidFill>
                  <a:schemeClr val="dk1"/>
                </a:solidFill>
              </a:rPr>
              <a:t>Preprocessing: crops, pixel normalization, gaussian filter.</a:t>
            </a:r>
            <a:endParaRPr>
              <a:solidFill>
                <a:schemeClr val="dk1"/>
              </a:solidFill>
            </a:endParaRPr>
          </a:p>
          <a:p>
            <a:pPr indent="-317500" lvl="0" marL="457200" rtl="0" algn="l">
              <a:spcBef>
                <a:spcPts val="0"/>
              </a:spcBef>
              <a:spcAft>
                <a:spcPts val="0"/>
              </a:spcAft>
              <a:buClr>
                <a:schemeClr val="dk1"/>
              </a:buClr>
              <a:buSzPts val="1400"/>
              <a:buAutoNum type="arabicPeriod"/>
            </a:pPr>
            <a:r>
              <a:rPr lang="en-GB">
                <a:solidFill>
                  <a:schemeClr val="dk1"/>
                </a:solidFill>
              </a:rPr>
              <a:t>Feature extracted: Microaneurysms, hemorrhages, soft and hard exclusion.</a:t>
            </a:r>
            <a:endParaRPr>
              <a:solidFill>
                <a:schemeClr val="dk1"/>
              </a:solidFill>
            </a:endParaRPr>
          </a:p>
        </p:txBody>
      </p:sp>
      <p:sp>
        <p:nvSpPr>
          <p:cNvPr id="222" name="Google Shape;222;p38"/>
          <p:cNvSpPr/>
          <p:nvPr/>
        </p:nvSpPr>
        <p:spPr>
          <a:xfrm>
            <a:off x="3264600" y="1463675"/>
            <a:ext cx="2761800" cy="3695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8"/>
          <p:cNvSpPr/>
          <p:nvPr/>
        </p:nvSpPr>
        <p:spPr>
          <a:xfrm>
            <a:off x="6113400" y="1463675"/>
            <a:ext cx="2842800" cy="36951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8"/>
          <p:cNvSpPr txBox="1"/>
          <p:nvPr/>
        </p:nvSpPr>
        <p:spPr>
          <a:xfrm>
            <a:off x="3297050" y="1463675"/>
            <a:ext cx="2729400" cy="361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en-GB">
                <a:solidFill>
                  <a:schemeClr val="dk1"/>
                </a:solidFill>
              </a:rPr>
              <a:t>Xu et al. used stochastic gradient descent as optimizer.</a:t>
            </a:r>
            <a:endParaRPr>
              <a:solidFill>
                <a:schemeClr val="dk1"/>
              </a:solidFill>
            </a:endParaRPr>
          </a:p>
          <a:p>
            <a:pPr indent="-323850" lvl="0" marL="457200" rtl="0" algn="l">
              <a:spcBef>
                <a:spcPts val="0"/>
              </a:spcBef>
              <a:spcAft>
                <a:spcPts val="0"/>
              </a:spcAft>
              <a:buClr>
                <a:schemeClr val="dk1"/>
              </a:buClr>
              <a:buSzPts val="1500"/>
              <a:buAutoNum type="arabicPeriod"/>
            </a:pPr>
            <a:r>
              <a:rPr lang="en-GB" sz="1500">
                <a:solidFill>
                  <a:schemeClr val="dk1"/>
                </a:solidFill>
              </a:rPr>
              <a:t>Dataset: Kaggle eyepacs.</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GB" sz="1500">
                <a:solidFill>
                  <a:schemeClr val="dk1"/>
                </a:solidFill>
              </a:rPr>
              <a:t>Augmentation: rotation, rescaling, flipping, shearing, translation.</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GB" sz="1500">
                <a:solidFill>
                  <a:schemeClr val="dk1"/>
                </a:solidFill>
              </a:rPr>
              <a:t>Eight 2D conv layer, max pool, fully connected layer softmax.</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GB" sz="1500">
                <a:solidFill>
                  <a:schemeClr val="dk1"/>
                </a:solidFill>
              </a:rPr>
              <a:t>Extracted features: Hard exudates, red lesions, microaneurysms, blood vessels.</a:t>
            </a:r>
            <a:endParaRPr sz="1500">
              <a:solidFill>
                <a:schemeClr val="dk1"/>
              </a:solidFill>
            </a:endParaRPr>
          </a:p>
        </p:txBody>
      </p:sp>
      <p:sp>
        <p:nvSpPr>
          <p:cNvPr id="225" name="Google Shape;225;p38"/>
          <p:cNvSpPr txBox="1"/>
          <p:nvPr/>
        </p:nvSpPr>
        <p:spPr>
          <a:xfrm>
            <a:off x="6167850" y="1463825"/>
            <a:ext cx="2729400" cy="361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AutoNum type="arabicPeriod"/>
            </a:pPr>
            <a:r>
              <a:rPr lang="en-GB" sz="1500">
                <a:solidFill>
                  <a:schemeClr val="dk1"/>
                </a:solidFill>
              </a:rPr>
              <a:t>Jiang et al. Pre-trained CNNs Inception V3, Inception-ResNetV2, ResNet152, Adaboost algorithm for output integration, Adam optimizer.</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GB" sz="1500">
                <a:solidFill>
                  <a:schemeClr val="dk1"/>
                </a:solidFill>
              </a:rPr>
              <a:t>Private dataset used with size 520X520 size</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GB" sz="1500">
                <a:solidFill>
                  <a:schemeClr val="dk1"/>
                </a:solidFill>
              </a:rPr>
              <a:t>Aigmentation:Translation,Rotation,Mirroring,Brightness, contrast, and sharpness adjustments</a:t>
            </a:r>
            <a:endParaRPr sz="1500">
              <a:solidFill>
                <a:schemeClr val="dk1"/>
              </a:solidFill>
            </a:endParaRPr>
          </a:p>
          <a:p>
            <a:pPr indent="0" lvl="0" marL="457200" rtl="0" algn="l">
              <a:spcBef>
                <a:spcPts val="0"/>
              </a:spcBef>
              <a:spcAft>
                <a:spcPts val="0"/>
              </a:spcAft>
              <a:buNone/>
            </a:pPr>
            <a:r>
              <a:t/>
            </a:r>
            <a:endParaRPr sz="1800">
              <a:solidFill>
                <a:schemeClr val="dk2"/>
              </a:solidFill>
            </a:endParaRPr>
          </a:p>
        </p:txBody>
      </p:sp>
      <p:graphicFrame>
        <p:nvGraphicFramePr>
          <p:cNvPr id="226" name="Google Shape;226;p38"/>
          <p:cNvGraphicFramePr/>
          <p:nvPr/>
        </p:nvGraphicFramePr>
        <p:xfrm>
          <a:off x="3458325" y="622550"/>
          <a:ext cx="3000000" cy="3000000"/>
        </p:xfrm>
        <a:graphic>
          <a:graphicData uri="http://schemas.openxmlformats.org/drawingml/2006/table">
            <a:tbl>
              <a:tblPr>
                <a:noFill/>
                <a:tableStyleId>{64A27445-F003-4569-9AA5-CF387188F323}</a:tableStyleId>
              </a:tblPr>
              <a:tblGrid>
                <a:gridCol w="9115425"/>
              </a:tblGrid>
              <a:tr h="371475">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227" name="Google Shape;227;p38"/>
          <p:cNvSpPr txBox="1"/>
          <p:nvPr/>
        </p:nvSpPr>
        <p:spPr>
          <a:xfrm>
            <a:off x="285050" y="1018750"/>
            <a:ext cx="53394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Supervised method: Binary classification:</a:t>
            </a:r>
            <a:endParaRPr b="1"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p:nvPr/>
        </p:nvSpPr>
        <p:spPr>
          <a:xfrm>
            <a:off x="252275" y="339274"/>
            <a:ext cx="8819100" cy="4623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3" name="Google Shape;233;p39"/>
          <p:cNvCxnSpPr/>
          <p:nvPr/>
        </p:nvCxnSpPr>
        <p:spPr>
          <a:xfrm>
            <a:off x="1296200" y="319700"/>
            <a:ext cx="0" cy="4654200"/>
          </a:xfrm>
          <a:prstGeom prst="straightConnector1">
            <a:avLst/>
          </a:prstGeom>
          <a:noFill/>
          <a:ln cap="flat" cmpd="sng" w="9525">
            <a:solidFill>
              <a:schemeClr val="dk2"/>
            </a:solidFill>
            <a:prstDash val="solid"/>
            <a:round/>
            <a:headEnd len="med" w="med" type="none"/>
            <a:tailEnd len="med" w="med" type="none"/>
          </a:ln>
        </p:spPr>
      </p:cxnSp>
      <p:cxnSp>
        <p:nvCxnSpPr>
          <p:cNvPr id="234" name="Google Shape;234;p39"/>
          <p:cNvCxnSpPr/>
          <p:nvPr/>
        </p:nvCxnSpPr>
        <p:spPr>
          <a:xfrm flipH="1">
            <a:off x="2753425" y="341450"/>
            <a:ext cx="10800" cy="4626900"/>
          </a:xfrm>
          <a:prstGeom prst="straightConnector1">
            <a:avLst/>
          </a:prstGeom>
          <a:noFill/>
          <a:ln cap="flat" cmpd="sng" w="9525">
            <a:solidFill>
              <a:schemeClr val="dk2"/>
            </a:solidFill>
            <a:prstDash val="solid"/>
            <a:round/>
            <a:headEnd len="med" w="med" type="none"/>
            <a:tailEnd len="med" w="med" type="none"/>
          </a:ln>
        </p:spPr>
      </p:cxnSp>
      <p:cxnSp>
        <p:nvCxnSpPr>
          <p:cNvPr id="235" name="Google Shape;235;p39"/>
          <p:cNvCxnSpPr/>
          <p:nvPr/>
        </p:nvCxnSpPr>
        <p:spPr>
          <a:xfrm>
            <a:off x="4340975" y="319700"/>
            <a:ext cx="0" cy="4658400"/>
          </a:xfrm>
          <a:prstGeom prst="straightConnector1">
            <a:avLst/>
          </a:prstGeom>
          <a:noFill/>
          <a:ln cap="flat" cmpd="sng" w="9525">
            <a:solidFill>
              <a:schemeClr val="dk2"/>
            </a:solidFill>
            <a:prstDash val="solid"/>
            <a:round/>
            <a:headEnd len="med" w="med" type="none"/>
            <a:tailEnd len="med" w="med" type="none"/>
          </a:ln>
        </p:spPr>
      </p:cxnSp>
      <p:cxnSp>
        <p:nvCxnSpPr>
          <p:cNvPr id="236" name="Google Shape;236;p39"/>
          <p:cNvCxnSpPr/>
          <p:nvPr/>
        </p:nvCxnSpPr>
        <p:spPr>
          <a:xfrm flipH="1">
            <a:off x="7146525" y="336050"/>
            <a:ext cx="27000" cy="4621500"/>
          </a:xfrm>
          <a:prstGeom prst="straightConnector1">
            <a:avLst/>
          </a:prstGeom>
          <a:noFill/>
          <a:ln cap="flat" cmpd="sng" w="9525">
            <a:solidFill>
              <a:schemeClr val="dk2"/>
            </a:solidFill>
            <a:prstDash val="solid"/>
            <a:round/>
            <a:headEnd len="med" w="med" type="none"/>
            <a:tailEnd len="med" w="med" type="none"/>
          </a:ln>
        </p:spPr>
      </p:cxnSp>
      <p:cxnSp>
        <p:nvCxnSpPr>
          <p:cNvPr id="237" name="Google Shape;237;p39"/>
          <p:cNvCxnSpPr/>
          <p:nvPr/>
        </p:nvCxnSpPr>
        <p:spPr>
          <a:xfrm>
            <a:off x="252275" y="950400"/>
            <a:ext cx="8862600" cy="0"/>
          </a:xfrm>
          <a:prstGeom prst="straightConnector1">
            <a:avLst/>
          </a:prstGeom>
          <a:noFill/>
          <a:ln cap="flat" cmpd="sng" w="9525">
            <a:solidFill>
              <a:schemeClr val="dk2"/>
            </a:solidFill>
            <a:prstDash val="solid"/>
            <a:round/>
            <a:headEnd len="med" w="med" type="none"/>
            <a:tailEnd len="med" w="med" type="none"/>
          </a:ln>
        </p:spPr>
      </p:cxnSp>
      <p:sp>
        <p:nvSpPr>
          <p:cNvPr id="238" name="Google Shape;238;p39"/>
          <p:cNvSpPr txBox="1"/>
          <p:nvPr/>
        </p:nvSpPr>
        <p:spPr>
          <a:xfrm>
            <a:off x="306650" y="450200"/>
            <a:ext cx="9027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Study</a:t>
            </a:r>
            <a:r>
              <a:rPr lang="en-GB" sz="1800">
                <a:solidFill>
                  <a:schemeClr val="dk2"/>
                </a:solidFill>
              </a:rPr>
              <a:t>:</a:t>
            </a:r>
            <a:endParaRPr sz="1800">
              <a:solidFill>
                <a:schemeClr val="dk2"/>
              </a:solidFill>
            </a:endParaRPr>
          </a:p>
        </p:txBody>
      </p:sp>
      <p:sp>
        <p:nvSpPr>
          <p:cNvPr id="239" name="Google Shape;239;p39"/>
          <p:cNvSpPr txBox="1"/>
          <p:nvPr/>
        </p:nvSpPr>
        <p:spPr>
          <a:xfrm>
            <a:off x="295775" y="1015650"/>
            <a:ext cx="9135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Abràmoff et al.</a:t>
            </a:r>
            <a:endParaRPr>
              <a:solidFill>
                <a:schemeClr val="dk1"/>
              </a:solidFill>
            </a:endParaRPr>
          </a:p>
        </p:txBody>
      </p:sp>
      <p:sp>
        <p:nvSpPr>
          <p:cNvPr id="240" name="Google Shape;240;p39"/>
          <p:cNvSpPr txBox="1"/>
          <p:nvPr/>
        </p:nvSpPr>
        <p:spPr>
          <a:xfrm>
            <a:off x="1361450" y="1037400"/>
            <a:ext cx="1326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10 CNNs based on pre-trained InceptionV3</a:t>
            </a:r>
            <a:endParaRPr sz="1200">
              <a:solidFill>
                <a:schemeClr val="dk1"/>
              </a:solidFill>
            </a:endParaRPr>
          </a:p>
        </p:txBody>
      </p:sp>
      <p:sp>
        <p:nvSpPr>
          <p:cNvPr id="241" name="Google Shape;241;p39"/>
          <p:cNvSpPr txBox="1"/>
          <p:nvPr/>
        </p:nvSpPr>
        <p:spPr>
          <a:xfrm>
            <a:off x="2886750" y="1113675"/>
            <a:ext cx="1326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Private dataset</a:t>
            </a:r>
            <a:endParaRPr sz="1200">
              <a:solidFill>
                <a:schemeClr val="dk1"/>
              </a:solidFill>
            </a:endParaRPr>
          </a:p>
        </p:txBody>
      </p:sp>
      <p:sp>
        <p:nvSpPr>
          <p:cNvPr id="242" name="Google Shape;242;p39"/>
          <p:cNvSpPr txBox="1"/>
          <p:nvPr/>
        </p:nvSpPr>
        <p:spPr>
          <a:xfrm>
            <a:off x="4406225" y="1091775"/>
            <a:ext cx="2938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Normalization, resizing to 299 pixels diameter</a:t>
            </a:r>
            <a:endParaRPr sz="1200">
              <a:solidFill>
                <a:schemeClr val="dk1"/>
              </a:solidFill>
            </a:endParaRPr>
          </a:p>
        </p:txBody>
      </p:sp>
      <p:sp>
        <p:nvSpPr>
          <p:cNvPr id="243" name="Google Shape;243;p39"/>
          <p:cNvSpPr txBox="1"/>
          <p:nvPr/>
        </p:nvSpPr>
        <p:spPr>
          <a:xfrm>
            <a:off x="2862100" y="482825"/>
            <a:ext cx="14028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Dataset</a:t>
            </a:r>
            <a:endParaRPr sz="1800">
              <a:solidFill>
                <a:schemeClr val="dk1"/>
              </a:solidFill>
            </a:endParaRPr>
          </a:p>
        </p:txBody>
      </p:sp>
      <p:sp>
        <p:nvSpPr>
          <p:cNvPr id="244" name="Google Shape;244;p39"/>
          <p:cNvSpPr txBox="1"/>
          <p:nvPr/>
        </p:nvSpPr>
        <p:spPr>
          <a:xfrm>
            <a:off x="1383200" y="482825"/>
            <a:ext cx="13266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Architecture</a:t>
            </a:r>
            <a:endParaRPr sz="1200">
              <a:solidFill>
                <a:schemeClr val="dk1"/>
              </a:solidFill>
            </a:endParaRPr>
          </a:p>
        </p:txBody>
      </p:sp>
      <p:sp>
        <p:nvSpPr>
          <p:cNvPr id="245" name="Google Shape;245;p39"/>
          <p:cNvSpPr txBox="1"/>
          <p:nvPr/>
        </p:nvSpPr>
        <p:spPr>
          <a:xfrm>
            <a:off x="4264900" y="515425"/>
            <a:ext cx="30912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Preprocessing and augmentation</a:t>
            </a:r>
            <a:endParaRPr sz="1500">
              <a:solidFill>
                <a:schemeClr val="dk1"/>
              </a:solidFill>
            </a:endParaRPr>
          </a:p>
        </p:txBody>
      </p:sp>
      <p:sp>
        <p:nvSpPr>
          <p:cNvPr id="246" name="Google Shape;246;p39"/>
          <p:cNvSpPr txBox="1"/>
          <p:nvPr/>
        </p:nvSpPr>
        <p:spPr>
          <a:xfrm>
            <a:off x="5993875" y="504575"/>
            <a:ext cx="14028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47" name="Google Shape;247;p39"/>
          <p:cNvSpPr txBox="1"/>
          <p:nvPr/>
        </p:nvSpPr>
        <p:spPr>
          <a:xfrm>
            <a:off x="7146525" y="493700"/>
            <a:ext cx="18159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Extracted features</a:t>
            </a:r>
            <a:endParaRPr sz="1500">
              <a:solidFill>
                <a:schemeClr val="dk1"/>
              </a:solidFill>
            </a:endParaRPr>
          </a:p>
        </p:txBody>
      </p:sp>
      <p:sp>
        <p:nvSpPr>
          <p:cNvPr id="248" name="Google Shape;248;p39"/>
          <p:cNvSpPr txBox="1"/>
          <p:nvPr/>
        </p:nvSpPr>
        <p:spPr>
          <a:xfrm>
            <a:off x="7233525" y="885025"/>
            <a:ext cx="1728900" cy="39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chemeClr val="dk1"/>
                </a:solidFill>
              </a:rPr>
              <a:t>Referable diabetic macular edema, moderate or worse DR, severe or worse DR, fully gradable</a:t>
            </a:r>
            <a:br>
              <a:rPr lang="en-GB" sz="1250">
                <a:solidFill>
                  <a:schemeClr val="dk1"/>
                </a:solidFill>
              </a:rPr>
            </a:br>
            <a:r>
              <a:rPr lang="en-GB" sz="1250">
                <a:solidFill>
                  <a:schemeClr val="dk1"/>
                </a:solidFill>
              </a:rPr>
              <a:t>New fully connected layers on top of pre-trained CNNs, strong model integration</a:t>
            </a:r>
            <a:br>
              <a:rPr lang="en-GB" sz="1250">
                <a:solidFill>
                  <a:schemeClr val="dk1"/>
                </a:solidFill>
              </a:rPr>
            </a:br>
            <a:r>
              <a:rPr lang="en-GB" sz="1250">
                <a:solidFill>
                  <a:schemeClr val="dk1"/>
                </a:solidFill>
              </a:rPr>
              <a:t>Stages of Diabetic Retinopathy</a:t>
            </a:r>
            <a:br>
              <a:rPr lang="en-GB" sz="1250">
                <a:solidFill>
                  <a:schemeClr val="dk1"/>
                </a:solidFill>
              </a:rPr>
            </a:br>
            <a:r>
              <a:rPr lang="en-GB" sz="1250">
                <a:solidFill>
                  <a:schemeClr val="dk1"/>
                </a:solidFill>
              </a:rPr>
              <a:t>Features from ResNet50 used as inputs for attention modules</a:t>
            </a:r>
            <a:br>
              <a:rPr lang="en-GB" sz="1250">
                <a:solidFill>
                  <a:schemeClr val="dk1"/>
                </a:solidFill>
              </a:rPr>
            </a:br>
            <a:r>
              <a:rPr lang="en-GB" sz="1250">
                <a:solidFill>
                  <a:schemeClr val="dk1"/>
                </a:solidFill>
              </a:rPr>
              <a:t>Features from green component and gray levels entropy images enhanced with unsharp masking</a:t>
            </a:r>
            <a:endParaRPr sz="1250">
              <a:solidFill>
                <a:schemeClr val="dk1"/>
              </a:solidFill>
            </a:endParaRPr>
          </a:p>
        </p:txBody>
      </p:sp>
      <p:cxnSp>
        <p:nvCxnSpPr>
          <p:cNvPr id="249" name="Google Shape;249;p39"/>
          <p:cNvCxnSpPr/>
          <p:nvPr/>
        </p:nvCxnSpPr>
        <p:spPr>
          <a:xfrm rot="10800000">
            <a:off x="263050" y="1929225"/>
            <a:ext cx="8819100" cy="216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39"/>
          <p:cNvCxnSpPr/>
          <p:nvPr/>
        </p:nvCxnSpPr>
        <p:spPr>
          <a:xfrm rot="10800000">
            <a:off x="252275" y="2875450"/>
            <a:ext cx="8819100" cy="216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39"/>
          <p:cNvCxnSpPr/>
          <p:nvPr/>
        </p:nvCxnSpPr>
        <p:spPr>
          <a:xfrm rot="10800000">
            <a:off x="263050" y="4039100"/>
            <a:ext cx="8819100" cy="216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39"/>
          <p:cNvSpPr txBox="1"/>
          <p:nvPr/>
        </p:nvSpPr>
        <p:spPr>
          <a:xfrm>
            <a:off x="295775" y="2005200"/>
            <a:ext cx="1000500" cy="29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Zhang et al.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Li et al.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Pao et al. </a:t>
            </a:r>
            <a:endParaRPr sz="1300">
              <a:solidFill>
                <a:schemeClr val="dk1"/>
              </a:solidFill>
            </a:endParaRPr>
          </a:p>
        </p:txBody>
      </p:sp>
      <p:sp>
        <p:nvSpPr>
          <p:cNvPr id="253" name="Google Shape;253;p39"/>
          <p:cNvSpPr txBox="1"/>
          <p:nvPr/>
        </p:nvSpPr>
        <p:spPr>
          <a:xfrm>
            <a:off x="1323338" y="1841938"/>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ResNet50, InceptionV3, InceptionResNetV2, Xception, DenseNets</a:t>
            </a:r>
            <a:endParaRPr sz="1200">
              <a:solidFill>
                <a:schemeClr val="dk1"/>
              </a:solidFill>
            </a:endParaRPr>
          </a:p>
          <a:p>
            <a:pPr indent="0" lvl="0" marL="0" rtl="0" algn="l">
              <a:spcBef>
                <a:spcPts val="0"/>
              </a:spcBef>
              <a:spcAft>
                <a:spcPts val="0"/>
              </a:spcAft>
              <a:buNone/>
            </a:pPr>
            <a:r>
              <a:t/>
            </a:r>
            <a:endParaRPr sz="1200">
              <a:solidFill>
                <a:schemeClr val="dk2"/>
              </a:solidFill>
            </a:endParaRPr>
          </a:p>
        </p:txBody>
      </p:sp>
      <p:sp>
        <p:nvSpPr>
          <p:cNvPr id="254" name="Google Shape;254;p39"/>
          <p:cNvSpPr txBox="1"/>
          <p:nvPr/>
        </p:nvSpPr>
        <p:spPr>
          <a:xfrm>
            <a:off x="1361450" y="2973000"/>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ResNet50 with four attention modules</a:t>
            </a:r>
            <a:endParaRPr sz="1300">
              <a:solidFill>
                <a:schemeClr val="dk1"/>
              </a:solidFill>
            </a:endParaRPr>
          </a:p>
        </p:txBody>
      </p:sp>
      <p:sp>
        <p:nvSpPr>
          <p:cNvPr id="255" name="Google Shape;255;p39"/>
          <p:cNvSpPr txBox="1"/>
          <p:nvPr/>
        </p:nvSpPr>
        <p:spPr>
          <a:xfrm>
            <a:off x="2807725" y="1937775"/>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56" name="Google Shape;256;p39"/>
          <p:cNvSpPr txBox="1"/>
          <p:nvPr/>
        </p:nvSpPr>
        <p:spPr>
          <a:xfrm>
            <a:off x="1361450" y="3949200"/>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Bi-channel CNN with 4 convolutional layers per channel</a:t>
            </a:r>
            <a:endParaRPr sz="1200">
              <a:solidFill>
                <a:schemeClr val="dk1"/>
              </a:solidFill>
            </a:endParaRPr>
          </a:p>
        </p:txBody>
      </p:sp>
      <p:sp>
        <p:nvSpPr>
          <p:cNvPr id="257" name="Google Shape;257;p39"/>
          <p:cNvSpPr txBox="1"/>
          <p:nvPr/>
        </p:nvSpPr>
        <p:spPr>
          <a:xfrm>
            <a:off x="2829475" y="4060425"/>
            <a:ext cx="15063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rPr>
              <a:t>Kaggle Diabetic Retinopathy dataset (21,123 RGB fundus images)</a:t>
            </a:r>
            <a:endParaRPr sz="1150">
              <a:solidFill>
                <a:schemeClr val="dk1"/>
              </a:solidFill>
            </a:endParaRPr>
          </a:p>
        </p:txBody>
      </p:sp>
      <p:sp>
        <p:nvSpPr>
          <p:cNvPr id="258" name="Google Shape;258;p39"/>
          <p:cNvSpPr txBox="1"/>
          <p:nvPr/>
        </p:nvSpPr>
        <p:spPr>
          <a:xfrm>
            <a:off x="2802463" y="1841950"/>
            <a:ext cx="14571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13,767 images from an unspecified dataset</a:t>
            </a:r>
            <a:endParaRPr sz="1300">
              <a:solidFill>
                <a:schemeClr val="dk1"/>
              </a:solidFill>
            </a:endParaRPr>
          </a:p>
        </p:txBody>
      </p:sp>
      <p:sp>
        <p:nvSpPr>
          <p:cNvPr id="259" name="Google Shape;259;p39"/>
          <p:cNvSpPr txBox="1"/>
          <p:nvPr/>
        </p:nvSpPr>
        <p:spPr>
          <a:xfrm>
            <a:off x="4403500" y="1863088"/>
            <a:ext cx="26805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rPr>
              <a:t>Cropping, resizing, histogram equalization, adaptive histogram equalization ,Image enlargement, contrast improvement through contrast stretching for dark images</a:t>
            </a:r>
            <a:endParaRPr sz="1150">
              <a:solidFill>
                <a:schemeClr val="dk1"/>
              </a:solidFill>
            </a:endParaRPr>
          </a:p>
        </p:txBody>
      </p:sp>
      <p:sp>
        <p:nvSpPr>
          <p:cNvPr id="260" name="Google Shape;260;p39"/>
          <p:cNvSpPr txBox="1"/>
          <p:nvPr/>
        </p:nvSpPr>
        <p:spPr>
          <a:xfrm>
            <a:off x="4417100" y="2977350"/>
            <a:ext cx="26805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Augmentation, normalization, resizing</a:t>
            </a:r>
            <a:endParaRPr sz="1300">
              <a:solidFill>
                <a:schemeClr val="dk1"/>
              </a:solidFill>
            </a:endParaRPr>
          </a:p>
        </p:txBody>
      </p:sp>
      <p:sp>
        <p:nvSpPr>
          <p:cNvPr id="261" name="Google Shape;261;p39"/>
          <p:cNvSpPr txBox="1"/>
          <p:nvPr/>
        </p:nvSpPr>
        <p:spPr>
          <a:xfrm>
            <a:off x="4417100" y="4108275"/>
            <a:ext cx="26805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Resizing to 100x100x3 pixels, flipping, rotation, unsharp masking for gray-level high-frequency parts and green component</a:t>
            </a:r>
            <a:endParaRPr sz="1200">
              <a:solidFill>
                <a:schemeClr val="dk1"/>
              </a:solidFill>
            </a:endParaRPr>
          </a:p>
        </p:txBody>
      </p:sp>
      <p:sp>
        <p:nvSpPr>
          <p:cNvPr id="262" name="Google Shape;262;p39"/>
          <p:cNvSpPr txBox="1"/>
          <p:nvPr/>
        </p:nvSpPr>
        <p:spPr>
          <a:xfrm>
            <a:off x="2840350" y="2929500"/>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Messidor dataset and IDRiD dataset</a:t>
            </a:r>
            <a:endParaRPr sz="1300">
              <a:solidFill>
                <a:schemeClr val="dk1"/>
              </a:solidFill>
            </a:endParaRPr>
          </a:p>
        </p:txBody>
      </p:sp>
      <p:sp>
        <p:nvSpPr>
          <p:cNvPr id="263" name="Google Shape;263;p39"/>
          <p:cNvSpPr txBox="1"/>
          <p:nvPr/>
        </p:nvSpPr>
        <p:spPr>
          <a:xfrm>
            <a:off x="371900" y="-104825"/>
            <a:ext cx="80253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chemeClr val="dk1"/>
                </a:solidFill>
              </a:rPr>
              <a:t>Supervised method: Multiclass classification:</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0"/>
          <p:cNvSpPr/>
          <p:nvPr/>
        </p:nvSpPr>
        <p:spPr>
          <a:xfrm>
            <a:off x="252275" y="339274"/>
            <a:ext cx="8819100" cy="4623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9" name="Google Shape;269;p40"/>
          <p:cNvCxnSpPr/>
          <p:nvPr/>
        </p:nvCxnSpPr>
        <p:spPr>
          <a:xfrm>
            <a:off x="1296200" y="319700"/>
            <a:ext cx="0" cy="46542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40"/>
          <p:cNvCxnSpPr/>
          <p:nvPr/>
        </p:nvCxnSpPr>
        <p:spPr>
          <a:xfrm flipH="1">
            <a:off x="2753425" y="341450"/>
            <a:ext cx="10800" cy="46269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40"/>
          <p:cNvCxnSpPr/>
          <p:nvPr/>
        </p:nvCxnSpPr>
        <p:spPr>
          <a:xfrm>
            <a:off x="4340975" y="319700"/>
            <a:ext cx="0" cy="46584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40"/>
          <p:cNvCxnSpPr/>
          <p:nvPr/>
        </p:nvCxnSpPr>
        <p:spPr>
          <a:xfrm flipH="1">
            <a:off x="7146525" y="336050"/>
            <a:ext cx="27000" cy="462150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40"/>
          <p:cNvCxnSpPr/>
          <p:nvPr/>
        </p:nvCxnSpPr>
        <p:spPr>
          <a:xfrm>
            <a:off x="252275" y="950400"/>
            <a:ext cx="8862600" cy="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40"/>
          <p:cNvSpPr txBox="1"/>
          <p:nvPr/>
        </p:nvSpPr>
        <p:spPr>
          <a:xfrm>
            <a:off x="306650" y="450200"/>
            <a:ext cx="9027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Study</a:t>
            </a:r>
            <a:r>
              <a:rPr lang="en-GB" sz="1800">
                <a:solidFill>
                  <a:schemeClr val="dk2"/>
                </a:solidFill>
              </a:rPr>
              <a:t>:</a:t>
            </a:r>
            <a:endParaRPr sz="1800">
              <a:solidFill>
                <a:schemeClr val="dk2"/>
              </a:solidFill>
            </a:endParaRPr>
          </a:p>
        </p:txBody>
      </p:sp>
      <p:sp>
        <p:nvSpPr>
          <p:cNvPr id="275" name="Google Shape;275;p40"/>
          <p:cNvSpPr txBox="1"/>
          <p:nvPr/>
        </p:nvSpPr>
        <p:spPr>
          <a:xfrm>
            <a:off x="295775" y="1015650"/>
            <a:ext cx="9135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Luo et al. </a:t>
            </a:r>
            <a:endParaRPr>
              <a:solidFill>
                <a:schemeClr val="dk1"/>
              </a:solidFill>
            </a:endParaRPr>
          </a:p>
        </p:txBody>
      </p:sp>
      <p:sp>
        <p:nvSpPr>
          <p:cNvPr id="276" name="Google Shape;276;p40"/>
          <p:cNvSpPr txBox="1"/>
          <p:nvPr/>
        </p:nvSpPr>
        <p:spPr>
          <a:xfrm>
            <a:off x="1386038" y="1015763"/>
            <a:ext cx="13266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Self-Supervised Fuzzy Clustering Network (SFCN)</a:t>
            </a:r>
            <a:endParaRPr sz="1200">
              <a:solidFill>
                <a:schemeClr val="dk1"/>
              </a:solidFill>
            </a:endParaRPr>
          </a:p>
        </p:txBody>
      </p:sp>
      <p:sp>
        <p:nvSpPr>
          <p:cNvPr id="277" name="Google Shape;277;p40"/>
          <p:cNvSpPr txBox="1"/>
          <p:nvPr/>
        </p:nvSpPr>
        <p:spPr>
          <a:xfrm>
            <a:off x="2889300" y="1096088"/>
            <a:ext cx="1326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Private dataset </a:t>
            </a:r>
            <a:r>
              <a:rPr lang="en-GB" sz="1300">
                <a:solidFill>
                  <a:schemeClr val="dk1"/>
                </a:solidFill>
              </a:rPr>
              <a:t>(unspecified)</a:t>
            </a:r>
            <a:endParaRPr sz="1300">
              <a:solidFill>
                <a:schemeClr val="dk1"/>
              </a:solidFill>
            </a:endParaRPr>
          </a:p>
        </p:txBody>
      </p:sp>
      <p:sp>
        <p:nvSpPr>
          <p:cNvPr id="278" name="Google Shape;278;p40"/>
          <p:cNvSpPr txBox="1"/>
          <p:nvPr/>
        </p:nvSpPr>
        <p:spPr>
          <a:xfrm>
            <a:off x="4406225" y="1091775"/>
            <a:ext cx="2938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
        <p:nvSpPr>
          <p:cNvPr id="279" name="Google Shape;279;p40"/>
          <p:cNvSpPr txBox="1"/>
          <p:nvPr/>
        </p:nvSpPr>
        <p:spPr>
          <a:xfrm>
            <a:off x="2862100" y="482825"/>
            <a:ext cx="14028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Dataset</a:t>
            </a:r>
            <a:endParaRPr sz="1800">
              <a:solidFill>
                <a:schemeClr val="dk1"/>
              </a:solidFill>
            </a:endParaRPr>
          </a:p>
        </p:txBody>
      </p:sp>
      <p:sp>
        <p:nvSpPr>
          <p:cNvPr id="280" name="Google Shape;280;p40"/>
          <p:cNvSpPr txBox="1"/>
          <p:nvPr/>
        </p:nvSpPr>
        <p:spPr>
          <a:xfrm>
            <a:off x="1383200" y="482825"/>
            <a:ext cx="13266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Architecture</a:t>
            </a:r>
            <a:endParaRPr sz="1200">
              <a:solidFill>
                <a:schemeClr val="dk1"/>
              </a:solidFill>
            </a:endParaRPr>
          </a:p>
        </p:txBody>
      </p:sp>
      <p:sp>
        <p:nvSpPr>
          <p:cNvPr id="281" name="Google Shape;281;p40"/>
          <p:cNvSpPr txBox="1"/>
          <p:nvPr/>
        </p:nvSpPr>
        <p:spPr>
          <a:xfrm>
            <a:off x="4264900" y="515425"/>
            <a:ext cx="30912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Preprocessing and augmentation</a:t>
            </a:r>
            <a:endParaRPr sz="1500">
              <a:solidFill>
                <a:schemeClr val="dk1"/>
              </a:solidFill>
            </a:endParaRPr>
          </a:p>
        </p:txBody>
      </p:sp>
      <p:sp>
        <p:nvSpPr>
          <p:cNvPr id="282" name="Google Shape;282;p40"/>
          <p:cNvSpPr txBox="1"/>
          <p:nvPr/>
        </p:nvSpPr>
        <p:spPr>
          <a:xfrm>
            <a:off x="5993875" y="504575"/>
            <a:ext cx="14028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83" name="Google Shape;283;p40"/>
          <p:cNvSpPr txBox="1"/>
          <p:nvPr/>
        </p:nvSpPr>
        <p:spPr>
          <a:xfrm>
            <a:off x="7146525" y="493700"/>
            <a:ext cx="18159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Extracted features</a:t>
            </a:r>
            <a:endParaRPr sz="1500">
              <a:solidFill>
                <a:schemeClr val="dk1"/>
              </a:solidFill>
            </a:endParaRPr>
          </a:p>
        </p:txBody>
      </p:sp>
      <p:sp>
        <p:nvSpPr>
          <p:cNvPr id="284" name="Google Shape;284;p40"/>
          <p:cNvSpPr txBox="1"/>
          <p:nvPr/>
        </p:nvSpPr>
        <p:spPr>
          <a:xfrm>
            <a:off x="7173525" y="850825"/>
            <a:ext cx="20193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chemeClr val="dk1"/>
                </a:solidFill>
              </a:rPr>
              <a:t>Feature learning module using ResNet50, fuzzy clustering module for self-supervision, reconstruction module with deconvolutional layers.</a:t>
            </a:r>
            <a:endParaRPr sz="1250">
              <a:solidFill>
                <a:schemeClr val="dk1"/>
              </a:solidFill>
            </a:endParaRPr>
          </a:p>
        </p:txBody>
      </p:sp>
      <p:cxnSp>
        <p:nvCxnSpPr>
          <p:cNvPr id="285" name="Google Shape;285;p40"/>
          <p:cNvCxnSpPr/>
          <p:nvPr/>
        </p:nvCxnSpPr>
        <p:spPr>
          <a:xfrm rot="10800000">
            <a:off x="274150" y="2379800"/>
            <a:ext cx="8808000" cy="1470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40"/>
          <p:cNvCxnSpPr/>
          <p:nvPr/>
        </p:nvCxnSpPr>
        <p:spPr>
          <a:xfrm rot="10800000">
            <a:off x="252275" y="2875450"/>
            <a:ext cx="8819100" cy="216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40"/>
          <p:cNvCxnSpPr/>
          <p:nvPr/>
        </p:nvCxnSpPr>
        <p:spPr>
          <a:xfrm rot="10800000">
            <a:off x="263050" y="4039100"/>
            <a:ext cx="8819100" cy="21600"/>
          </a:xfrm>
          <a:prstGeom prst="straightConnector1">
            <a:avLst/>
          </a:prstGeom>
          <a:noFill/>
          <a:ln cap="flat" cmpd="sng" w="9525">
            <a:solidFill>
              <a:schemeClr val="dk2"/>
            </a:solidFill>
            <a:prstDash val="solid"/>
            <a:round/>
            <a:headEnd len="med" w="med" type="none"/>
            <a:tailEnd len="med" w="med" type="none"/>
          </a:ln>
        </p:spPr>
      </p:cxnSp>
      <p:sp>
        <p:nvSpPr>
          <p:cNvPr id="288" name="Google Shape;288;p40"/>
          <p:cNvSpPr txBox="1"/>
          <p:nvPr/>
        </p:nvSpPr>
        <p:spPr>
          <a:xfrm>
            <a:off x="295775" y="2005200"/>
            <a:ext cx="1000500" cy="29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He et al.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Lin et al. </a:t>
            </a:r>
            <a:endParaRPr sz="1300">
              <a:solidFill>
                <a:schemeClr val="dk1"/>
              </a:solidFill>
            </a:endParaRPr>
          </a:p>
        </p:txBody>
      </p:sp>
      <p:sp>
        <p:nvSpPr>
          <p:cNvPr id="289" name="Google Shape;289;p40"/>
          <p:cNvSpPr txBox="1"/>
          <p:nvPr/>
        </p:nvSpPr>
        <p:spPr>
          <a:xfrm>
            <a:off x="1323338" y="1841938"/>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endParaRPr>
          </a:p>
        </p:txBody>
      </p:sp>
      <p:sp>
        <p:nvSpPr>
          <p:cNvPr id="290" name="Google Shape;290;p40"/>
          <p:cNvSpPr txBox="1"/>
          <p:nvPr/>
        </p:nvSpPr>
        <p:spPr>
          <a:xfrm>
            <a:off x="1361450" y="2973000"/>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CABNet (Category Attention Block Network)</a:t>
            </a:r>
            <a:endParaRPr sz="1300">
              <a:solidFill>
                <a:schemeClr val="dk1"/>
              </a:solidFill>
            </a:endParaRPr>
          </a:p>
        </p:txBody>
      </p:sp>
      <p:sp>
        <p:nvSpPr>
          <p:cNvPr id="291" name="Google Shape;291;p40"/>
          <p:cNvSpPr txBox="1"/>
          <p:nvPr/>
        </p:nvSpPr>
        <p:spPr>
          <a:xfrm>
            <a:off x="2807725" y="1937775"/>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92" name="Google Shape;292;p40"/>
          <p:cNvSpPr txBox="1"/>
          <p:nvPr/>
        </p:nvSpPr>
        <p:spPr>
          <a:xfrm>
            <a:off x="1361450" y="3949200"/>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MCG-Net (Graph Convolutional Network with SSL)</a:t>
            </a:r>
            <a:endParaRPr sz="1200">
              <a:solidFill>
                <a:schemeClr val="dk1"/>
              </a:solidFill>
            </a:endParaRPr>
          </a:p>
        </p:txBody>
      </p:sp>
      <p:sp>
        <p:nvSpPr>
          <p:cNvPr id="293" name="Google Shape;293;p40"/>
          <p:cNvSpPr txBox="1"/>
          <p:nvPr/>
        </p:nvSpPr>
        <p:spPr>
          <a:xfrm>
            <a:off x="2829475" y="4060425"/>
            <a:ext cx="15063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chemeClr val="dk1"/>
                </a:solidFill>
              </a:rPr>
              <a:t>ODIR, SSL, GTest</a:t>
            </a:r>
            <a:endParaRPr sz="1250">
              <a:solidFill>
                <a:schemeClr val="dk1"/>
              </a:solidFill>
            </a:endParaRPr>
          </a:p>
        </p:txBody>
      </p:sp>
      <p:sp>
        <p:nvSpPr>
          <p:cNvPr id="294" name="Google Shape;294;p40"/>
          <p:cNvSpPr txBox="1"/>
          <p:nvPr/>
        </p:nvSpPr>
        <p:spPr>
          <a:xfrm>
            <a:off x="2802463" y="1841950"/>
            <a:ext cx="14571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p:txBody>
      </p:sp>
      <p:sp>
        <p:nvSpPr>
          <p:cNvPr id="295" name="Google Shape;295;p40"/>
          <p:cNvSpPr txBox="1"/>
          <p:nvPr/>
        </p:nvSpPr>
        <p:spPr>
          <a:xfrm>
            <a:off x="4403500" y="1863088"/>
            <a:ext cx="26805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50">
              <a:solidFill>
                <a:schemeClr val="dk1"/>
              </a:solidFill>
            </a:endParaRPr>
          </a:p>
        </p:txBody>
      </p:sp>
      <p:sp>
        <p:nvSpPr>
          <p:cNvPr id="296" name="Google Shape;296;p40"/>
          <p:cNvSpPr txBox="1"/>
          <p:nvPr/>
        </p:nvSpPr>
        <p:spPr>
          <a:xfrm>
            <a:off x="4417100" y="2977350"/>
            <a:ext cx="26805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Images resized to (512, 512, 3),</a:t>
            </a:r>
            <a:endParaRPr sz="1200">
              <a:solidFill>
                <a:schemeClr val="dk1"/>
              </a:solidFill>
            </a:endParaRPr>
          </a:p>
          <a:p>
            <a:pPr indent="0" lvl="0" marL="0" rtl="0" algn="l">
              <a:spcBef>
                <a:spcPts val="0"/>
              </a:spcBef>
              <a:spcAft>
                <a:spcPts val="0"/>
              </a:spcAft>
              <a:buNone/>
            </a:pPr>
            <a:r>
              <a:rPr lang="en-GB" sz="1200">
                <a:solidFill>
                  <a:schemeClr val="dk1"/>
                </a:solidFill>
              </a:rPr>
              <a:t>Random horizontal flips, vertical flips, rotation</a:t>
            </a:r>
            <a:endParaRPr sz="1200">
              <a:solidFill>
                <a:schemeClr val="dk1"/>
              </a:solidFill>
            </a:endParaRPr>
          </a:p>
        </p:txBody>
      </p:sp>
      <p:sp>
        <p:nvSpPr>
          <p:cNvPr id="297" name="Google Shape;297;p40"/>
          <p:cNvSpPr txBox="1"/>
          <p:nvPr/>
        </p:nvSpPr>
        <p:spPr>
          <a:xfrm>
            <a:off x="4417100" y="4108275"/>
            <a:ext cx="26805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
        <p:nvSpPr>
          <p:cNvPr id="298" name="Google Shape;298;p40"/>
          <p:cNvSpPr txBox="1"/>
          <p:nvPr/>
        </p:nvSpPr>
        <p:spPr>
          <a:xfrm>
            <a:off x="2840350" y="2929500"/>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Messidor, EyePACS, DDR</a:t>
            </a:r>
            <a:endParaRPr sz="1300">
              <a:solidFill>
                <a:schemeClr val="dk1"/>
              </a:solidFill>
            </a:endParaRPr>
          </a:p>
        </p:txBody>
      </p:sp>
      <p:sp>
        <p:nvSpPr>
          <p:cNvPr id="299" name="Google Shape;299;p40"/>
          <p:cNvSpPr txBox="1"/>
          <p:nvPr/>
        </p:nvSpPr>
        <p:spPr>
          <a:xfrm>
            <a:off x="371900" y="-104825"/>
            <a:ext cx="80253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Self supervised</a:t>
            </a:r>
            <a:r>
              <a:rPr b="1" lang="en-GB" sz="1800">
                <a:solidFill>
                  <a:schemeClr val="dk1"/>
                </a:solidFill>
              </a:rPr>
              <a:t>: Binary </a:t>
            </a:r>
            <a:r>
              <a:rPr b="1" lang="en-GB" sz="1800">
                <a:solidFill>
                  <a:schemeClr val="dk1"/>
                </a:solidFill>
              </a:rPr>
              <a:t>classification</a:t>
            </a:r>
            <a:endParaRPr sz="1800">
              <a:solidFill>
                <a:schemeClr val="dk2"/>
              </a:solidFill>
            </a:endParaRPr>
          </a:p>
        </p:txBody>
      </p:sp>
      <p:graphicFrame>
        <p:nvGraphicFramePr>
          <p:cNvPr id="300" name="Google Shape;300;p40"/>
          <p:cNvGraphicFramePr/>
          <p:nvPr/>
        </p:nvGraphicFramePr>
        <p:xfrm>
          <a:off x="4318113" y="968300"/>
          <a:ext cx="3000000" cy="3000000"/>
        </p:xfrm>
        <a:graphic>
          <a:graphicData uri="http://schemas.openxmlformats.org/drawingml/2006/table">
            <a:tbl>
              <a:tblPr>
                <a:noFill/>
                <a:tableStyleId>{64A27445-F003-4569-9AA5-CF387188F323}</a:tableStyleId>
              </a:tblPr>
              <a:tblGrid>
                <a:gridCol w="2810650"/>
              </a:tblGrid>
              <a:tr h="696000">
                <a:tc>
                  <a:txBody>
                    <a:bodyPr/>
                    <a:lstStyle/>
                    <a:p>
                      <a:pPr indent="0" lvl="0" marL="0" rtl="0" algn="l">
                        <a:spcBef>
                          <a:spcPts val="0"/>
                        </a:spcBef>
                        <a:spcAft>
                          <a:spcPts val="0"/>
                        </a:spcAft>
                        <a:buNone/>
                      </a:pPr>
                      <a:r>
                        <a:t/>
                      </a:r>
                      <a:endParaRPr/>
                    </a:p>
                  </a:txBody>
                  <a:tcPr marT="91425" marB="91425" marR="91425" marL="91425"/>
                </a:tc>
              </a:tr>
            </a:tbl>
          </a:graphicData>
        </a:graphic>
      </p:graphicFrame>
      <p:graphicFrame>
        <p:nvGraphicFramePr>
          <p:cNvPr id="301" name="Google Shape;301;p40"/>
          <p:cNvGraphicFramePr/>
          <p:nvPr/>
        </p:nvGraphicFramePr>
        <p:xfrm>
          <a:off x="304800" y="304800"/>
          <a:ext cx="3000000" cy="3000000"/>
        </p:xfrm>
        <a:graphic>
          <a:graphicData uri="http://schemas.openxmlformats.org/drawingml/2006/table">
            <a:tbl>
              <a:tblPr>
                <a:noFill/>
                <a:tableStyleId>{64A27445-F003-4569-9AA5-CF387188F323}</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02" name="Google Shape;302;p40"/>
          <p:cNvSpPr txBox="1"/>
          <p:nvPr/>
        </p:nvSpPr>
        <p:spPr>
          <a:xfrm>
            <a:off x="7084000" y="2898738"/>
            <a:ext cx="2145000" cy="10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chemeClr val="dk1"/>
                </a:solidFill>
              </a:rPr>
              <a:t>Feature maps from backbone CNN, Global Attention Block (GAB), Category Attention Block (CAB)</a:t>
            </a:r>
            <a:endParaRPr sz="1300">
              <a:solidFill>
                <a:schemeClr val="dk2"/>
              </a:solidFill>
            </a:endParaRPr>
          </a:p>
        </p:txBody>
      </p:sp>
      <p:sp>
        <p:nvSpPr>
          <p:cNvPr id="303" name="Google Shape;303;p40"/>
          <p:cNvSpPr txBox="1"/>
          <p:nvPr/>
        </p:nvSpPr>
        <p:spPr>
          <a:xfrm>
            <a:off x="7113825" y="3984725"/>
            <a:ext cx="18813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Feature extraction with GCN for classification, SSL for generalization, class correlation capture through CGCN</a:t>
            </a:r>
            <a:endParaRPr sz="1200">
              <a:solidFill>
                <a:schemeClr val="dk1"/>
              </a:solidFill>
            </a:endParaRPr>
          </a:p>
        </p:txBody>
      </p:sp>
      <p:graphicFrame>
        <p:nvGraphicFramePr>
          <p:cNvPr id="304" name="Google Shape;304;p40"/>
          <p:cNvGraphicFramePr/>
          <p:nvPr/>
        </p:nvGraphicFramePr>
        <p:xfrm>
          <a:off x="4786488" y="1073500"/>
          <a:ext cx="3000000" cy="3000000"/>
        </p:xfrm>
        <a:graphic>
          <a:graphicData uri="http://schemas.openxmlformats.org/drawingml/2006/table">
            <a:tbl>
              <a:tblPr>
                <a:noFill/>
                <a:tableStyleId>{64A27445-F003-4569-9AA5-CF387188F323}</a:tableStyleId>
              </a:tblPr>
              <a:tblGrid>
                <a:gridCol w="1914525"/>
              </a:tblGrid>
              <a:tr h="732625">
                <a:tc>
                  <a:txBody>
                    <a:bodyPr/>
                    <a:lstStyle/>
                    <a:p>
                      <a:pPr indent="0" lvl="0" marL="0" rtl="0" algn="l">
                        <a:spcBef>
                          <a:spcPts val="0"/>
                        </a:spcBef>
                        <a:spcAft>
                          <a:spcPts val="0"/>
                        </a:spcAft>
                        <a:buNone/>
                      </a:pPr>
                      <a:r>
                        <a:rPr lang="en-GB"/>
                        <a:t>Images resized to (224, 224, 3)</a:t>
                      </a:r>
                      <a:endParaRPr/>
                    </a:p>
                  </a:txBody>
                  <a:tcPr marT="91425" marB="91425" marR="91425" marL="91425"/>
                </a:tc>
              </a:tr>
            </a:tbl>
          </a:graphicData>
        </a:graphic>
      </p:graphicFrame>
      <p:graphicFrame>
        <p:nvGraphicFramePr>
          <p:cNvPr id="305" name="Google Shape;305;p40"/>
          <p:cNvGraphicFramePr/>
          <p:nvPr/>
        </p:nvGraphicFramePr>
        <p:xfrm>
          <a:off x="304800" y="304800"/>
          <a:ext cx="3000000" cy="3000000"/>
        </p:xfrm>
        <a:graphic>
          <a:graphicData uri="http://schemas.openxmlformats.org/drawingml/2006/table">
            <a:tbl>
              <a:tblPr>
                <a:noFill/>
                <a:tableStyleId>{64A27445-F003-4569-9AA5-CF387188F323}</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06" name="Google Shape;306;p40"/>
          <p:cNvSpPr/>
          <p:nvPr/>
        </p:nvSpPr>
        <p:spPr>
          <a:xfrm>
            <a:off x="0" y="2383625"/>
            <a:ext cx="9228900" cy="491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Clr>
                <a:schemeClr val="dk1"/>
              </a:buClr>
              <a:buSzPts val="1100"/>
              <a:buFont typeface="Arial"/>
              <a:buNone/>
            </a:pPr>
            <a:r>
              <a:rPr b="1" lang="en-GB" sz="1800">
                <a:solidFill>
                  <a:schemeClr val="dk1"/>
                </a:solidFill>
              </a:rPr>
              <a:t>Self supervised: Multiclass classification</a:t>
            </a:r>
            <a:endParaRPr sz="18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p:nvPr/>
        </p:nvSpPr>
        <p:spPr>
          <a:xfrm>
            <a:off x="252275" y="339274"/>
            <a:ext cx="8819100" cy="4623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12" name="Google Shape;312;p41"/>
          <p:cNvCxnSpPr/>
          <p:nvPr/>
        </p:nvCxnSpPr>
        <p:spPr>
          <a:xfrm>
            <a:off x="1296200" y="319700"/>
            <a:ext cx="0" cy="465420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41"/>
          <p:cNvCxnSpPr/>
          <p:nvPr/>
        </p:nvCxnSpPr>
        <p:spPr>
          <a:xfrm flipH="1">
            <a:off x="2753425" y="341450"/>
            <a:ext cx="10800" cy="46269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41"/>
          <p:cNvCxnSpPr/>
          <p:nvPr/>
        </p:nvCxnSpPr>
        <p:spPr>
          <a:xfrm>
            <a:off x="4340975" y="319700"/>
            <a:ext cx="0" cy="46584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41"/>
          <p:cNvCxnSpPr/>
          <p:nvPr/>
        </p:nvCxnSpPr>
        <p:spPr>
          <a:xfrm flipH="1">
            <a:off x="7146525" y="336050"/>
            <a:ext cx="27000" cy="46215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41"/>
          <p:cNvCxnSpPr/>
          <p:nvPr/>
        </p:nvCxnSpPr>
        <p:spPr>
          <a:xfrm>
            <a:off x="252275" y="950400"/>
            <a:ext cx="8862600" cy="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41"/>
          <p:cNvSpPr txBox="1"/>
          <p:nvPr/>
        </p:nvSpPr>
        <p:spPr>
          <a:xfrm>
            <a:off x="306650" y="450200"/>
            <a:ext cx="9027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Study</a:t>
            </a:r>
            <a:r>
              <a:rPr lang="en-GB" sz="1800">
                <a:solidFill>
                  <a:schemeClr val="dk2"/>
                </a:solidFill>
              </a:rPr>
              <a:t>:</a:t>
            </a:r>
            <a:endParaRPr sz="1800">
              <a:solidFill>
                <a:schemeClr val="dk2"/>
              </a:solidFill>
            </a:endParaRPr>
          </a:p>
        </p:txBody>
      </p:sp>
      <p:sp>
        <p:nvSpPr>
          <p:cNvPr id="318" name="Google Shape;318;p41"/>
          <p:cNvSpPr txBox="1"/>
          <p:nvPr/>
        </p:nvSpPr>
        <p:spPr>
          <a:xfrm>
            <a:off x="295775" y="1015650"/>
            <a:ext cx="9135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Dosovits L. </a:t>
            </a:r>
            <a:r>
              <a:rPr lang="en-GB">
                <a:solidFill>
                  <a:schemeClr val="dk1"/>
                </a:solidFill>
              </a:rPr>
              <a:t>et al.</a:t>
            </a:r>
            <a:endParaRPr>
              <a:solidFill>
                <a:schemeClr val="dk1"/>
              </a:solidFill>
            </a:endParaRPr>
          </a:p>
        </p:txBody>
      </p:sp>
      <p:sp>
        <p:nvSpPr>
          <p:cNvPr id="319" name="Google Shape;319;p41"/>
          <p:cNvSpPr txBox="1"/>
          <p:nvPr/>
        </p:nvSpPr>
        <p:spPr>
          <a:xfrm>
            <a:off x="1361450" y="1037400"/>
            <a:ext cx="1326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Vision Transformer (ViT)</a:t>
            </a:r>
            <a:endParaRPr sz="1300">
              <a:solidFill>
                <a:schemeClr val="dk1"/>
              </a:solidFill>
            </a:endParaRPr>
          </a:p>
        </p:txBody>
      </p:sp>
      <p:sp>
        <p:nvSpPr>
          <p:cNvPr id="320" name="Google Shape;320;p41"/>
          <p:cNvSpPr txBox="1"/>
          <p:nvPr/>
        </p:nvSpPr>
        <p:spPr>
          <a:xfrm>
            <a:off x="2889300" y="1096088"/>
            <a:ext cx="1326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Various (unspecified)</a:t>
            </a:r>
            <a:endParaRPr sz="1300">
              <a:solidFill>
                <a:schemeClr val="dk1"/>
              </a:solidFill>
            </a:endParaRPr>
          </a:p>
        </p:txBody>
      </p:sp>
      <p:sp>
        <p:nvSpPr>
          <p:cNvPr id="321" name="Google Shape;321;p41"/>
          <p:cNvSpPr txBox="1"/>
          <p:nvPr/>
        </p:nvSpPr>
        <p:spPr>
          <a:xfrm>
            <a:off x="4406225" y="1091775"/>
            <a:ext cx="2938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
        <p:nvSpPr>
          <p:cNvPr id="322" name="Google Shape;322;p41"/>
          <p:cNvSpPr txBox="1"/>
          <p:nvPr/>
        </p:nvSpPr>
        <p:spPr>
          <a:xfrm>
            <a:off x="2862100" y="482825"/>
            <a:ext cx="14028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Dataset</a:t>
            </a:r>
            <a:endParaRPr sz="1800">
              <a:solidFill>
                <a:schemeClr val="dk1"/>
              </a:solidFill>
            </a:endParaRPr>
          </a:p>
        </p:txBody>
      </p:sp>
      <p:sp>
        <p:nvSpPr>
          <p:cNvPr id="323" name="Google Shape;323;p41"/>
          <p:cNvSpPr txBox="1"/>
          <p:nvPr/>
        </p:nvSpPr>
        <p:spPr>
          <a:xfrm>
            <a:off x="1383200" y="482825"/>
            <a:ext cx="13266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Architecture</a:t>
            </a:r>
            <a:endParaRPr sz="1200">
              <a:solidFill>
                <a:schemeClr val="dk1"/>
              </a:solidFill>
            </a:endParaRPr>
          </a:p>
        </p:txBody>
      </p:sp>
      <p:sp>
        <p:nvSpPr>
          <p:cNvPr id="324" name="Google Shape;324;p41"/>
          <p:cNvSpPr txBox="1"/>
          <p:nvPr/>
        </p:nvSpPr>
        <p:spPr>
          <a:xfrm>
            <a:off x="4264900" y="515425"/>
            <a:ext cx="30912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Preprocessing and augmentation</a:t>
            </a:r>
            <a:endParaRPr sz="1500">
              <a:solidFill>
                <a:schemeClr val="dk1"/>
              </a:solidFill>
            </a:endParaRPr>
          </a:p>
        </p:txBody>
      </p:sp>
      <p:sp>
        <p:nvSpPr>
          <p:cNvPr id="325" name="Google Shape;325;p41"/>
          <p:cNvSpPr txBox="1"/>
          <p:nvPr/>
        </p:nvSpPr>
        <p:spPr>
          <a:xfrm>
            <a:off x="5993875" y="504575"/>
            <a:ext cx="14028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26" name="Google Shape;326;p41"/>
          <p:cNvSpPr txBox="1"/>
          <p:nvPr/>
        </p:nvSpPr>
        <p:spPr>
          <a:xfrm>
            <a:off x="7146525" y="493700"/>
            <a:ext cx="18159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Extracted features</a:t>
            </a:r>
            <a:endParaRPr sz="1500">
              <a:solidFill>
                <a:schemeClr val="dk1"/>
              </a:solidFill>
            </a:endParaRPr>
          </a:p>
        </p:txBody>
      </p:sp>
      <p:sp>
        <p:nvSpPr>
          <p:cNvPr id="327" name="Google Shape;327;p41"/>
          <p:cNvSpPr txBox="1"/>
          <p:nvPr/>
        </p:nvSpPr>
        <p:spPr>
          <a:xfrm>
            <a:off x="7233525" y="885025"/>
            <a:ext cx="1728900" cy="19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chemeClr val="dk1"/>
                </a:solidFill>
              </a:rPr>
              <a:t>Referable diabetic macular edema, moderate or worse DR, severe or worse DR, fully gradable</a:t>
            </a:r>
            <a:endParaRPr sz="1250">
              <a:solidFill>
                <a:schemeClr val="dk1"/>
              </a:solidFill>
            </a:endParaRPr>
          </a:p>
          <a:p>
            <a:pPr indent="0" lvl="0" marL="0" rtl="0" algn="l">
              <a:spcBef>
                <a:spcPts val="0"/>
              </a:spcBef>
              <a:spcAft>
                <a:spcPts val="0"/>
              </a:spcAft>
              <a:buNone/>
            </a:pPr>
            <a:br>
              <a:rPr lang="en-GB" sz="1250">
                <a:solidFill>
                  <a:schemeClr val="dk1"/>
                </a:solidFill>
              </a:rPr>
            </a:br>
            <a:r>
              <a:rPr lang="en-GB" sz="1250">
                <a:solidFill>
                  <a:schemeClr val="dk1"/>
                </a:solidFill>
              </a:rPr>
              <a:t>Pixel relation-based encoder, lesion filter-based decoder</a:t>
            </a:r>
            <a:endParaRPr sz="1250">
              <a:solidFill>
                <a:schemeClr val="dk1"/>
              </a:solidFill>
            </a:endParaRPr>
          </a:p>
          <a:p>
            <a:pPr indent="0" lvl="0" marL="0" rtl="0" algn="l">
              <a:spcBef>
                <a:spcPts val="0"/>
              </a:spcBef>
              <a:spcAft>
                <a:spcPts val="0"/>
              </a:spcAft>
              <a:buNone/>
            </a:pPr>
            <a:r>
              <a:t/>
            </a:r>
            <a:endParaRPr sz="1250">
              <a:solidFill>
                <a:schemeClr val="dk1"/>
              </a:solidFill>
            </a:endParaRPr>
          </a:p>
          <a:p>
            <a:pPr indent="0" lvl="0" marL="0" rtl="0" algn="l">
              <a:spcBef>
                <a:spcPts val="0"/>
              </a:spcBef>
              <a:spcAft>
                <a:spcPts val="0"/>
              </a:spcAft>
              <a:buNone/>
            </a:pPr>
            <a:r>
              <a:t/>
            </a:r>
            <a:endParaRPr sz="1250">
              <a:solidFill>
                <a:schemeClr val="dk1"/>
              </a:solidFill>
            </a:endParaRPr>
          </a:p>
        </p:txBody>
      </p:sp>
      <p:cxnSp>
        <p:nvCxnSpPr>
          <p:cNvPr id="328" name="Google Shape;328;p41"/>
          <p:cNvCxnSpPr/>
          <p:nvPr/>
        </p:nvCxnSpPr>
        <p:spPr>
          <a:xfrm rot="10800000">
            <a:off x="263050" y="1929225"/>
            <a:ext cx="8819100" cy="21600"/>
          </a:xfrm>
          <a:prstGeom prst="straightConnector1">
            <a:avLst/>
          </a:prstGeom>
          <a:noFill/>
          <a:ln cap="flat" cmpd="sng" w="9525">
            <a:solidFill>
              <a:schemeClr val="dk2"/>
            </a:solidFill>
            <a:prstDash val="solid"/>
            <a:round/>
            <a:headEnd len="med" w="med" type="none"/>
            <a:tailEnd len="med" w="med" type="none"/>
          </a:ln>
        </p:spPr>
      </p:cxnSp>
      <p:cxnSp>
        <p:nvCxnSpPr>
          <p:cNvPr id="329" name="Google Shape;329;p41"/>
          <p:cNvCxnSpPr/>
          <p:nvPr/>
        </p:nvCxnSpPr>
        <p:spPr>
          <a:xfrm rot="10800000">
            <a:off x="252275" y="2875450"/>
            <a:ext cx="8819100" cy="216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41"/>
          <p:cNvCxnSpPr/>
          <p:nvPr/>
        </p:nvCxnSpPr>
        <p:spPr>
          <a:xfrm rot="10800000">
            <a:off x="263050" y="4039100"/>
            <a:ext cx="8819100" cy="21600"/>
          </a:xfrm>
          <a:prstGeom prst="straightConnector1">
            <a:avLst/>
          </a:prstGeom>
          <a:noFill/>
          <a:ln cap="flat" cmpd="sng" w="9525">
            <a:solidFill>
              <a:schemeClr val="dk2"/>
            </a:solidFill>
            <a:prstDash val="solid"/>
            <a:round/>
            <a:headEnd len="med" w="med" type="none"/>
            <a:tailEnd len="med" w="med" type="none"/>
          </a:ln>
        </p:spPr>
      </p:cxnSp>
      <p:sp>
        <p:nvSpPr>
          <p:cNvPr id="331" name="Google Shape;331;p41"/>
          <p:cNvSpPr txBox="1"/>
          <p:nvPr/>
        </p:nvSpPr>
        <p:spPr>
          <a:xfrm>
            <a:off x="295775" y="2005200"/>
            <a:ext cx="1000500" cy="29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Sun et al.</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Kamran et al.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Papadopoulos et al.</a:t>
            </a:r>
            <a:endParaRPr sz="1300">
              <a:solidFill>
                <a:schemeClr val="dk1"/>
              </a:solidFill>
            </a:endParaRPr>
          </a:p>
        </p:txBody>
      </p:sp>
      <p:sp>
        <p:nvSpPr>
          <p:cNvPr id="332" name="Google Shape;332;p41"/>
          <p:cNvSpPr txBox="1"/>
          <p:nvPr/>
        </p:nvSpPr>
        <p:spPr>
          <a:xfrm>
            <a:off x="1323338" y="1841938"/>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Lesion-aware Transformer (LAT)</a:t>
            </a:r>
            <a:endParaRPr sz="1200">
              <a:solidFill>
                <a:schemeClr val="dk2"/>
              </a:solidFill>
            </a:endParaRPr>
          </a:p>
        </p:txBody>
      </p:sp>
      <p:sp>
        <p:nvSpPr>
          <p:cNvPr id="333" name="Google Shape;333;p41"/>
          <p:cNvSpPr txBox="1"/>
          <p:nvPr/>
        </p:nvSpPr>
        <p:spPr>
          <a:xfrm>
            <a:off x="1361450" y="2973000"/>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Conditional GAN (ViT-based)</a:t>
            </a:r>
            <a:endParaRPr sz="1300">
              <a:solidFill>
                <a:schemeClr val="dk1"/>
              </a:solidFill>
            </a:endParaRPr>
          </a:p>
        </p:txBody>
      </p:sp>
      <p:sp>
        <p:nvSpPr>
          <p:cNvPr id="334" name="Google Shape;334;p41"/>
          <p:cNvSpPr txBox="1"/>
          <p:nvPr/>
        </p:nvSpPr>
        <p:spPr>
          <a:xfrm>
            <a:off x="2807725" y="1937775"/>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35" name="Google Shape;335;p41"/>
          <p:cNvSpPr txBox="1"/>
          <p:nvPr/>
        </p:nvSpPr>
        <p:spPr>
          <a:xfrm>
            <a:off x="1361450" y="3949200"/>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Transformer-based method for local information extraction</a:t>
            </a:r>
            <a:endParaRPr sz="1200">
              <a:solidFill>
                <a:schemeClr val="dk1"/>
              </a:solidFill>
            </a:endParaRPr>
          </a:p>
        </p:txBody>
      </p:sp>
      <p:sp>
        <p:nvSpPr>
          <p:cNvPr id="336" name="Google Shape;336;p41"/>
          <p:cNvSpPr txBox="1"/>
          <p:nvPr/>
        </p:nvSpPr>
        <p:spPr>
          <a:xfrm>
            <a:off x="2829475" y="4060425"/>
            <a:ext cx="15063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50">
                <a:solidFill>
                  <a:schemeClr val="dk1"/>
                </a:solidFill>
              </a:rPr>
              <a:t>Kaggle EyePACS, Messidor-2, IDRiD</a:t>
            </a:r>
            <a:endParaRPr sz="1150">
              <a:solidFill>
                <a:schemeClr val="dk1"/>
              </a:solidFill>
            </a:endParaRPr>
          </a:p>
        </p:txBody>
      </p:sp>
      <p:sp>
        <p:nvSpPr>
          <p:cNvPr id="337" name="Google Shape;337;p41"/>
          <p:cNvSpPr txBox="1"/>
          <p:nvPr/>
        </p:nvSpPr>
        <p:spPr>
          <a:xfrm>
            <a:off x="2802463" y="1841950"/>
            <a:ext cx="14571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Messidor-1, Messidor-2, EyePACS</a:t>
            </a:r>
            <a:endParaRPr sz="1300">
              <a:solidFill>
                <a:schemeClr val="dk1"/>
              </a:solidFill>
            </a:endParaRPr>
          </a:p>
        </p:txBody>
      </p:sp>
      <p:sp>
        <p:nvSpPr>
          <p:cNvPr id="338" name="Google Shape;338;p41"/>
          <p:cNvSpPr txBox="1"/>
          <p:nvPr/>
        </p:nvSpPr>
        <p:spPr>
          <a:xfrm>
            <a:off x="4403500" y="1863088"/>
            <a:ext cx="26805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chemeClr val="dk1"/>
                </a:solidFill>
              </a:rPr>
              <a:t>Images resized to (512,512), vertical flips, horizontal flips, random cropping, color jitter</a:t>
            </a:r>
            <a:br>
              <a:rPr lang="en-GB" sz="1250">
                <a:solidFill>
                  <a:schemeClr val="dk1"/>
                </a:solidFill>
              </a:rPr>
            </a:br>
            <a:r>
              <a:rPr lang="en-GB" sz="1250">
                <a:solidFill>
                  <a:schemeClr val="dk1"/>
                </a:solidFill>
              </a:rPr>
              <a:t>Vertical flips, horizontal flips, random cropping, color jitter</a:t>
            </a:r>
            <a:endParaRPr sz="1250">
              <a:solidFill>
                <a:schemeClr val="dk1"/>
              </a:solidFill>
            </a:endParaRPr>
          </a:p>
        </p:txBody>
      </p:sp>
      <p:sp>
        <p:nvSpPr>
          <p:cNvPr id="339" name="Google Shape;339;p41"/>
          <p:cNvSpPr txBox="1"/>
          <p:nvPr/>
        </p:nvSpPr>
        <p:spPr>
          <a:xfrm>
            <a:off x="4417100" y="2977350"/>
            <a:ext cx="26805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Images of size (576,720), crop size overlapping of (512,512)</a:t>
            </a:r>
            <a:endParaRPr sz="1200">
              <a:solidFill>
                <a:schemeClr val="dk1"/>
              </a:solidFill>
            </a:endParaRPr>
          </a:p>
        </p:txBody>
      </p:sp>
      <p:sp>
        <p:nvSpPr>
          <p:cNvPr id="340" name="Google Shape;340;p41"/>
          <p:cNvSpPr txBox="1"/>
          <p:nvPr/>
        </p:nvSpPr>
        <p:spPr>
          <a:xfrm>
            <a:off x="4417100" y="4108275"/>
            <a:ext cx="26805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Resizing to 100x100x3 pixels, flipping, rotation, unsharp masking for gray-level high-frequency parts and green component</a:t>
            </a:r>
            <a:endParaRPr sz="1200">
              <a:solidFill>
                <a:schemeClr val="dk1"/>
              </a:solidFill>
            </a:endParaRPr>
          </a:p>
        </p:txBody>
      </p:sp>
      <p:sp>
        <p:nvSpPr>
          <p:cNvPr id="341" name="Google Shape;341;p41"/>
          <p:cNvSpPr txBox="1"/>
          <p:nvPr/>
        </p:nvSpPr>
        <p:spPr>
          <a:xfrm>
            <a:off x="2840350" y="2929500"/>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Private dataset</a:t>
            </a:r>
            <a:endParaRPr sz="1300">
              <a:solidFill>
                <a:schemeClr val="dk1"/>
              </a:solidFill>
            </a:endParaRPr>
          </a:p>
        </p:txBody>
      </p:sp>
      <p:sp>
        <p:nvSpPr>
          <p:cNvPr id="342" name="Google Shape;342;p41"/>
          <p:cNvSpPr txBox="1"/>
          <p:nvPr/>
        </p:nvSpPr>
        <p:spPr>
          <a:xfrm>
            <a:off x="371900" y="-104825"/>
            <a:ext cx="80253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Transformer based method</a:t>
            </a:r>
            <a:r>
              <a:rPr b="1" lang="en-GB" sz="1800">
                <a:solidFill>
                  <a:schemeClr val="dk1"/>
                </a:solidFill>
              </a:rPr>
              <a:t>:</a:t>
            </a:r>
            <a:endParaRPr sz="1800">
              <a:solidFill>
                <a:schemeClr val="dk2"/>
              </a:solidFill>
            </a:endParaRPr>
          </a:p>
        </p:txBody>
      </p:sp>
      <p:graphicFrame>
        <p:nvGraphicFramePr>
          <p:cNvPr id="343" name="Google Shape;343;p41"/>
          <p:cNvGraphicFramePr/>
          <p:nvPr/>
        </p:nvGraphicFramePr>
        <p:xfrm>
          <a:off x="4318113" y="968300"/>
          <a:ext cx="3000000" cy="3000000"/>
        </p:xfrm>
        <a:graphic>
          <a:graphicData uri="http://schemas.openxmlformats.org/drawingml/2006/table">
            <a:tbl>
              <a:tblPr>
                <a:noFill/>
                <a:tableStyleId>{64A27445-F003-4569-9AA5-CF387188F323}</a:tableStyleId>
              </a:tblPr>
              <a:tblGrid>
                <a:gridCol w="2810650"/>
              </a:tblGrid>
              <a:tr h="696000">
                <a:tc>
                  <a:txBody>
                    <a:bodyPr/>
                    <a:lstStyle/>
                    <a:p>
                      <a:pPr indent="0" lvl="0" marL="0" rtl="0" algn="l">
                        <a:spcBef>
                          <a:spcPts val="0"/>
                        </a:spcBef>
                        <a:spcAft>
                          <a:spcPts val="0"/>
                        </a:spcAft>
                        <a:buNone/>
                      </a:pPr>
                      <a:r>
                        <a:rPr lang="en-GB"/>
                        <a:t>Images split into patches (16,16), projected to embeddings with positional markers</a:t>
                      </a:r>
                      <a:endParaRPr/>
                    </a:p>
                    <a:p>
                      <a:pPr indent="0" lvl="0" marL="0" rtl="0" algn="l">
                        <a:spcBef>
                          <a:spcPts val="0"/>
                        </a:spcBef>
                        <a:spcAft>
                          <a:spcPts val="0"/>
                        </a:spcAft>
                        <a:buNone/>
                      </a:pPr>
                      <a:r>
                        <a:t/>
                      </a:r>
                      <a:endParaRPr/>
                    </a:p>
                  </a:txBody>
                  <a:tcPr marT="91425" marB="91425" marR="91425" marL="91425"/>
                </a:tc>
              </a:tr>
            </a:tbl>
          </a:graphicData>
        </a:graphic>
      </p:graphicFrame>
      <p:graphicFrame>
        <p:nvGraphicFramePr>
          <p:cNvPr id="344" name="Google Shape;344;p41"/>
          <p:cNvGraphicFramePr/>
          <p:nvPr/>
        </p:nvGraphicFramePr>
        <p:xfrm>
          <a:off x="304800" y="304800"/>
          <a:ext cx="3000000" cy="3000000"/>
        </p:xfrm>
        <a:graphic>
          <a:graphicData uri="http://schemas.openxmlformats.org/drawingml/2006/table">
            <a:tbl>
              <a:tblPr>
                <a:noFill/>
                <a:tableStyleId>{64A27445-F003-4569-9AA5-CF387188F323}</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45" name="Google Shape;345;p41"/>
          <p:cNvSpPr txBox="1"/>
          <p:nvPr/>
        </p:nvSpPr>
        <p:spPr>
          <a:xfrm>
            <a:off x="7084000" y="2898738"/>
            <a:ext cx="2145000" cy="10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50">
                <a:solidFill>
                  <a:schemeClr val="dk1"/>
                </a:solidFill>
              </a:rPr>
              <a:t>Generator with residual, spatial feature fusion, upsampling, downsampling; Transformer encoder blocks for discriminators</a:t>
            </a:r>
            <a:endParaRPr sz="1250">
              <a:solidFill>
                <a:schemeClr val="dk1"/>
              </a:solidFill>
            </a:endParaRPr>
          </a:p>
          <a:p>
            <a:pPr indent="0" lvl="0" marL="0" rtl="0" algn="l">
              <a:spcBef>
                <a:spcPts val="0"/>
              </a:spcBef>
              <a:spcAft>
                <a:spcPts val="0"/>
              </a:spcAft>
              <a:buNone/>
            </a:pPr>
            <a:r>
              <a:t/>
            </a:r>
            <a:endParaRPr sz="1300">
              <a:solidFill>
                <a:schemeClr val="dk2"/>
              </a:solidFill>
            </a:endParaRPr>
          </a:p>
        </p:txBody>
      </p:sp>
      <p:sp>
        <p:nvSpPr>
          <p:cNvPr id="346" name="Google Shape;346;p41"/>
          <p:cNvSpPr txBox="1"/>
          <p:nvPr/>
        </p:nvSpPr>
        <p:spPr>
          <a:xfrm>
            <a:off x="7190025" y="4103925"/>
            <a:ext cx="18813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Attention mechanism to generate heatmaps, focuses on eye regions with lesions</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sp>
        <p:nvSpPr>
          <p:cNvPr id="67" name="Google Shape;67;p15"/>
          <p:cNvSpPr txBox="1"/>
          <p:nvPr>
            <p:ph idx="1" type="body"/>
          </p:nvPr>
        </p:nvSpPr>
        <p:spPr>
          <a:xfrm>
            <a:off x="252275" y="645950"/>
            <a:ext cx="9662100" cy="4327800"/>
          </a:xfrm>
          <a:prstGeom prst="rect">
            <a:avLst/>
          </a:prstGeom>
        </p:spPr>
        <p:txBody>
          <a:bodyPr anchorCtr="0" anchor="t" bIns="91425" lIns="91425" spcFirstLastPara="1" rIns="91425" wrap="square" tIns="91425">
            <a:noAutofit/>
          </a:bodyPr>
          <a:lstStyle/>
          <a:p>
            <a:pPr indent="-336670" lvl="0" marL="457200" rtl="0" algn="just">
              <a:lnSpc>
                <a:spcPct val="190000"/>
              </a:lnSpc>
              <a:spcBef>
                <a:spcPts val="0"/>
              </a:spcBef>
              <a:spcAft>
                <a:spcPts val="0"/>
              </a:spcAft>
              <a:buClr>
                <a:schemeClr val="lt1"/>
              </a:buClr>
              <a:buSzPts val="1702"/>
              <a:buChar char="●"/>
            </a:pPr>
            <a:r>
              <a:rPr lang="en-GB" sz="1701">
                <a:solidFill>
                  <a:schemeClr val="lt1"/>
                </a:solidFill>
                <a:highlight>
                  <a:schemeClr val="dk1"/>
                </a:highlight>
              </a:rPr>
              <a:t>    </a:t>
            </a:r>
            <a:r>
              <a:rPr b="1" lang="en-GB" sz="1701">
                <a:solidFill>
                  <a:schemeClr val="lt1"/>
                </a:solidFill>
                <a:highlight>
                  <a:schemeClr val="dk1"/>
                </a:highlight>
              </a:rPr>
              <a:t>Analysis of design requirements relevant to the problem identified</a:t>
            </a:r>
            <a:endParaRPr b="1" sz="1701">
              <a:solidFill>
                <a:schemeClr val="lt1"/>
              </a:solidFill>
              <a:highlight>
                <a:schemeClr val="dk1"/>
              </a:highlight>
            </a:endParaRPr>
          </a:p>
          <a:p>
            <a:pPr indent="-336670" lvl="0" marL="457200" rtl="0" algn="just">
              <a:lnSpc>
                <a:spcPct val="190000"/>
              </a:lnSpc>
              <a:spcBef>
                <a:spcPts val="0"/>
              </a:spcBef>
              <a:spcAft>
                <a:spcPts val="0"/>
              </a:spcAft>
              <a:buClr>
                <a:schemeClr val="lt1"/>
              </a:buClr>
              <a:buSzPts val="1702"/>
              <a:buChar char="●"/>
            </a:pPr>
            <a:r>
              <a:rPr lang="en-GB" sz="1701">
                <a:solidFill>
                  <a:schemeClr val="lt1"/>
                </a:solidFill>
                <a:highlight>
                  <a:schemeClr val="dk1"/>
                </a:highlight>
              </a:rPr>
              <a:t>    </a:t>
            </a:r>
            <a:r>
              <a:rPr b="1" lang="en-GB" sz="1701">
                <a:solidFill>
                  <a:schemeClr val="lt1"/>
                </a:solidFill>
                <a:highlight>
                  <a:schemeClr val="dk1"/>
                </a:highlight>
              </a:rPr>
              <a:t>Methodology to solve the Problem</a:t>
            </a:r>
            <a:endParaRPr b="1" sz="1701">
              <a:solidFill>
                <a:schemeClr val="lt1"/>
              </a:solidFill>
              <a:highlight>
                <a:schemeClr val="dk1"/>
              </a:highlight>
            </a:endParaRPr>
          </a:p>
          <a:p>
            <a:pPr indent="-336670" lvl="0" marL="457200" rtl="0" algn="just">
              <a:lnSpc>
                <a:spcPct val="190000"/>
              </a:lnSpc>
              <a:spcBef>
                <a:spcPts val="0"/>
              </a:spcBef>
              <a:spcAft>
                <a:spcPts val="0"/>
              </a:spcAft>
              <a:buClr>
                <a:schemeClr val="lt1"/>
              </a:buClr>
              <a:buSzPts val="1702"/>
              <a:buChar char="●"/>
            </a:pPr>
            <a:r>
              <a:rPr b="1" lang="en-GB" sz="1701">
                <a:solidFill>
                  <a:schemeClr val="lt1"/>
                </a:solidFill>
                <a:highlight>
                  <a:schemeClr val="dk1"/>
                </a:highlight>
              </a:rPr>
              <a:t>    Design &amp; Implementation of the Project Work</a:t>
            </a:r>
            <a:endParaRPr b="1" sz="1701">
              <a:solidFill>
                <a:schemeClr val="lt1"/>
              </a:solidFill>
              <a:highlight>
                <a:schemeClr val="dk1"/>
              </a:highlight>
            </a:endParaRPr>
          </a:p>
          <a:p>
            <a:pPr indent="-336670" lvl="0" marL="457200" rtl="0" algn="just">
              <a:lnSpc>
                <a:spcPct val="190000"/>
              </a:lnSpc>
              <a:spcBef>
                <a:spcPts val="0"/>
              </a:spcBef>
              <a:spcAft>
                <a:spcPts val="0"/>
              </a:spcAft>
              <a:buClr>
                <a:schemeClr val="lt1"/>
              </a:buClr>
              <a:buSzPts val="1702"/>
              <a:buChar char="●"/>
            </a:pPr>
            <a:r>
              <a:rPr b="1" lang="en-GB" sz="1701">
                <a:solidFill>
                  <a:schemeClr val="lt1"/>
                </a:solidFill>
                <a:highlight>
                  <a:schemeClr val="dk1"/>
                </a:highlight>
              </a:rPr>
              <a:t>     Performance analysis of the proposed work</a:t>
            </a:r>
            <a:endParaRPr b="1" sz="1701">
              <a:solidFill>
                <a:schemeClr val="lt1"/>
              </a:solidFill>
              <a:highlight>
                <a:schemeClr val="dk1"/>
              </a:highlight>
            </a:endParaRPr>
          </a:p>
          <a:p>
            <a:pPr indent="-336670" lvl="0" marL="457200" rtl="0" algn="just">
              <a:lnSpc>
                <a:spcPct val="190000"/>
              </a:lnSpc>
              <a:spcBef>
                <a:spcPts val="0"/>
              </a:spcBef>
              <a:spcAft>
                <a:spcPts val="0"/>
              </a:spcAft>
              <a:buClr>
                <a:schemeClr val="lt1"/>
              </a:buClr>
              <a:buSzPts val="1702"/>
              <a:buChar char="●"/>
            </a:pPr>
            <a:r>
              <a:rPr b="1" lang="en-GB" sz="1701">
                <a:solidFill>
                  <a:schemeClr val="lt1"/>
                </a:solidFill>
                <a:highlight>
                  <a:schemeClr val="dk1"/>
                </a:highlight>
              </a:rPr>
              <a:t>    Scope &amp; Limitations</a:t>
            </a:r>
            <a:endParaRPr b="1" sz="1701">
              <a:solidFill>
                <a:schemeClr val="lt1"/>
              </a:solidFill>
              <a:highlight>
                <a:schemeClr val="dk1"/>
              </a:highlight>
            </a:endParaRPr>
          </a:p>
          <a:p>
            <a:pPr indent="-336670" lvl="0" marL="457200" rtl="0" algn="just">
              <a:lnSpc>
                <a:spcPct val="190000"/>
              </a:lnSpc>
              <a:spcBef>
                <a:spcPts val="0"/>
              </a:spcBef>
              <a:spcAft>
                <a:spcPts val="0"/>
              </a:spcAft>
              <a:buClr>
                <a:schemeClr val="lt1"/>
              </a:buClr>
              <a:buSzPts val="1702"/>
              <a:buChar char="●"/>
            </a:pPr>
            <a:r>
              <a:rPr b="1" lang="en-GB" sz="1701">
                <a:solidFill>
                  <a:schemeClr val="lt1"/>
                </a:solidFill>
                <a:highlight>
                  <a:schemeClr val="dk1"/>
                </a:highlight>
              </a:rPr>
              <a:t>    Future Directions</a:t>
            </a:r>
            <a:endParaRPr b="1" sz="1701">
              <a:solidFill>
                <a:schemeClr val="lt1"/>
              </a:solidFill>
              <a:highlight>
                <a:schemeClr val="dk1"/>
              </a:highlight>
            </a:endParaRPr>
          </a:p>
          <a:p>
            <a:pPr indent="-336670" lvl="0" marL="457200" rtl="0" algn="just">
              <a:lnSpc>
                <a:spcPct val="190000"/>
              </a:lnSpc>
              <a:spcBef>
                <a:spcPts val="0"/>
              </a:spcBef>
              <a:spcAft>
                <a:spcPts val="0"/>
              </a:spcAft>
              <a:buClr>
                <a:schemeClr val="lt1"/>
              </a:buClr>
              <a:buSzPts val="1702"/>
              <a:buChar char="●"/>
            </a:pPr>
            <a:r>
              <a:rPr b="1" lang="en-GB" sz="1701">
                <a:solidFill>
                  <a:schemeClr val="lt1"/>
                </a:solidFill>
                <a:highlight>
                  <a:schemeClr val="dk1"/>
                </a:highlight>
              </a:rPr>
              <a:t>    Conclusion</a:t>
            </a:r>
            <a:endParaRPr b="1" sz="1701">
              <a:solidFill>
                <a:schemeClr val="lt1"/>
              </a:solidFill>
              <a:highlight>
                <a:schemeClr val="dk1"/>
              </a:highlight>
            </a:endParaRPr>
          </a:p>
          <a:p>
            <a:pPr indent="-336670" lvl="0" marL="457200" rtl="0" algn="just">
              <a:lnSpc>
                <a:spcPct val="190000"/>
              </a:lnSpc>
              <a:spcBef>
                <a:spcPts val="0"/>
              </a:spcBef>
              <a:spcAft>
                <a:spcPts val="0"/>
              </a:spcAft>
              <a:buClr>
                <a:schemeClr val="lt1"/>
              </a:buClr>
              <a:buSzPts val="1702"/>
              <a:buChar char="●"/>
            </a:pPr>
            <a:r>
              <a:rPr b="1" lang="en-GB" sz="1701">
                <a:solidFill>
                  <a:schemeClr val="lt1"/>
                </a:solidFill>
                <a:highlight>
                  <a:schemeClr val="dk1"/>
                </a:highlight>
              </a:rPr>
              <a:t>    Reference</a:t>
            </a:r>
            <a:endParaRPr b="1" sz="1701">
              <a:solidFill>
                <a:schemeClr val="lt1"/>
              </a:solidFill>
              <a:highlight>
                <a:schemeClr val="dk1"/>
              </a:highlight>
            </a:endParaRPr>
          </a:p>
          <a:p>
            <a:pPr indent="-304165" lvl="0" marL="457200" rtl="0" algn="l">
              <a:lnSpc>
                <a:spcPct val="90000"/>
              </a:lnSpc>
              <a:spcBef>
                <a:spcPts val="0"/>
              </a:spcBef>
              <a:spcAft>
                <a:spcPts val="0"/>
              </a:spcAft>
              <a:buClr>
                <a:schemeClr val="dk1"/>
              </a:buClr>
              <a:buSzPts val="1190"/>
              <a:buChar char="●"/>
            </a:pPr>
            <a:r>
              <a:t/>
            </a:r>
            <a:endParaRPr sz="1190">
              <a:solidFill>
                <a:schemeClr val="dk1"/>
              </a:solidFill>
            </a:endParaRPr>
          </a:p>
          <a:p>
            <a:pPr indent="0" lvl="0" marL="457200" rtl="0" algn="l">
              <a:lnSpc>
                <a:spcPct val="105000"/>
              </a:lnSpc>
              <a:spcBef>
                <a:spcPts val="0"/>
              </a:spcBef>
              <a:spcAft>
                <a:spcPts val="1200"/>
              </a:spcAft>
              <a:buNone/>
            </a:pPr>
            <a:r>
              <a:t/>
            </a:r>
            <a:endParaRPr sz="119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p:nvPr/>
        </p:nvSpPr>
        <p:spPr>
          <a:xfrm>
            <a:off x="252275" y="339274"/>
            <a:ext cx="8819100" cy="4623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2" name="Google Shape;352;p42"/>
          <p:cNvCxnSpPr/>
          <p:nvPr/>
        </p:nvCxnSpPr>
        <p:spPr>
          <a:xfrm>
            <a:off x="1296200" y="319700"/>
            <a:ext cx="0" cy="4654200"/>
          </a:xfrm>
          <a:prstGeom prst="straightConnector1">
            <a:avLst/>
          </a:prstGeom>
          <a:noFill/>
          <a:ln cap="flat" cmpd="sng" w="9525">
            <a:solidFill>
              <a:schemeClr val="dk2"/>
            </a:solidFill>
            <a:prstDash val="solid"/>
            <a:round/>
            <a:headEnd len="med" w="med" type="none"/>
            <a:tailEnd len="med" w="med" type="none"/>
          </a:ln>
        </p:spPr>
      </p:cxnSp>
      <p:cxnSp>
        <p:nvCxnSpPr>
          <p:cNvPr id="353" name="Google Shape;353;p42"/>
          <p:cNvCxnSpPr/>
          <p:nvPr/>
        </p:nvCxnSpPr>
        <p:spPr>
          <a:xfrm flipH="1">
            <a:off x="2753425" y="341450"/>
            <a:ext cx="10800" cy="4626900"/>
          </a:xfrm>
          <a:prstGeom prst="straightConnector1">
            <a:avLst/>
          </a:prstGeom>
          <a:noFill/>
          <a:ln cap="flat" cmpd="sng" w="9525">
            <a:solidFill>
              <a:schemeClr val="dk2"/>
            </a:solidFill>
            <a:prstDash val="solid"/>
            <a:round/>
            <a:headEnd len="med" w="med" type="none"/>
            <a:tailEnd len="med" w="med" type="none"/>
          </a:ln>
        </p:spPr>
      </p:cxnSp>
      <p:cxnSp>
        <p:nvCxnSpPr>
          <p:cNvPr id="354" name="Google Shape;354;p42"/>
          <p:cNvCxnSpPr/>
          <p:nvPr/>
        </p:nvCxnSpPr>
        <p:spPr>
          <a:xfrm>
            <a:off x="4340975" y="319700"/>
            <a:ext cx="0" cy="46584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42"/>
          <p:cNvCxnSpPr/>
          <p:nvPr/>
        </p:nvCxnSpPr>
        <p:spPr>
          <a:xfrm>
            <a:off x="252275" y="950400"/>
            <a:ext cx="8862600" cy="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42"/>
          <p:cNvSpPr txBox="1"/>
          <p:nvPr/>
        </p:nvSpPr>
        <p:spPr>
          <a:xfrm>
            <a:off x="306650" y="450200"/>
            <a:ext cx="9027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Study</a:t>
            </a:r>
            <a:r>
              <a:rPr lang="en-GB" sz="1800">
                <a:solidFill>
                  <a:schemeClr val="dk2"/>
                </a:solidFill>
              </a:rPr>
              <a:t>:</a:t>
            </a:r>
            <a:endParaRPr sz="1800">
              <a:solidFill>
                <a:schemeClr val="dk2"/>
              </a:solidFill>
            </a:endParaRPr>
          </a:p>
        </p:txBody>
      </p:sp>
      <p:sp>
        <p:nvSpPr>
          <p:cNvPr id="357" name="Google Shape;357;p42"/>
          <p:cNvSpPr txBox="1"/>
          <p:nvPr/>
        </p:nvSpPr>
        <p:spPr>
          <a:xfrm>
            <a:off x="295775" y="1015650"/>
            <a:ext cx="9135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Pao et al. </a:t>
            </a:r>
            <a:endParaRPr>
              <a:solidFill>
                <a:schemeClr val="dk1"/>
              </a:solidFill>
            </a:endParaRPr>
          </a:p>
        </p:txBody>
      </p:sp>
      <p:sp>
        <p:nvSpPr>
          <p:cNvPr id="358" name="Google Shape;358;p42"/>
          <p:cNvSpPr txBox="1"/>
          <p:nvPr/>
        </p:nvSpPr>
        <p:spPr>
          <a:xfrm>
            <a:off x="1361450" y="1037400"/>
            <a:ext cx="1326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Entropy-based Model</a:t>
            </a:r>
            <a:endParaRPr sz="1300">
              <a:solidFill>
                <a:schemeClr val="dk1"/>
              </a:solidFill>
            </a:endParaRPr>
          </a:p>
        </p:txBody>
      </p:sp>
      <p:sp>
        <p:nvSpPr>
          <p:cNvPr id="359" name="Google Shape;359;p42"/>
          <p:cNvSpPr txBox="1"/>
          <p:nvPr/>
        </p:nvSpPr>
        <p:spPr>
          <a:xfrm>
            <a:off x="2921925" y="1194700"/>
            <a:ext cx="1326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87.37%</a:t>
            </a:r>
            <a:endParaRPr sz="1300">
              <a:solidFill>
                <a:schemeClr val="dk1"/>
              </a:solidFill>
            </a:endParaRPr>
          </a:p>
        </p:txBody>
      </p:sp>
      <p:sp>
        <p:nvSpPr>
          <p:cNvPr id="360" name="Google Shape;360;p42"/>
          <p:cNvSpPr txBox="1"/>
          <p:nvPr/>
        </p:nvSpPr>
        <p:spPr>
          <a:xfrm>
            <a:off x="4406225" y="1091775"/>
            <a:ext cx="2938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
        <p:nvSpPr>
          <p:cNvPr id="361" name="Google Shape;361;p42"/>
          <p:cNvSpPr txBox="1"/>
          <p:nvPr/>
        </p:nvSpPr>
        <p:spPr>
          <a:xfrm>
            <a:off x="2862100" y="482825"/>
            <a:ext cx="14028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Accuracy</a:t>
            </a:r>
            <a:endParaRPr sz="1800">
              <a:solidFill>
                <a:schemeClr val="dk1"/>
              </a:solidFill>
            </a:endParaRPr>
          </a:p>
        </p:txBody>
      </p:sp>
      <p:sp>
        <p:nvSpPr>
          <p:cNvPr id="362" name="Google Shape;362;p42"/>
          <p:cNvSpPr txBox="1"/>
          <p:nvPr/>
        </p:nvSpPr>
        <p:spPr>
          <a:xfrm>
            <a:off x="1383200" y="482825"/>
            <a:ext cx="13266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Architecture</a:t>
            </a:r>
            <a:endParaRPr sz="1200">
              <a:solidFill>
                <a:schemeClr val="dk1"/>
              </a:solidFill>
            </a:endParaRPr>
          </a:p>
        </p:txBody>
      </p:sp>
      <p:sp>
        <p:nvSpPr>
          <p:cNvPr id="363" name="Google Shape;363;p42"/>
          <p:cNvSpPr txBox="1"/>
          <p:nvPr/>
        </p:nvSpPr>
        <p:spPr>
          <a:xfrm>
            <a:off x="7756725" y="493700"/>
            <a:ext cx="12057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Comment</a:t>
            </a:r>
            <a:endParaRPr sz="1500">
              <a:solidFill>
                <a:schemeClr val="dk1"/>
              </a:solidFill>
            </a:endParaRPr>
          </a:p>
        </p:txBody>
      </p:sp>
      <p:sp>
        <p:nvSpPr>
          <p:cNvPr id="364" name="Google Shape;364;p42"/>
          <p:cNvSpPr txBox="1"/>
          <p:nvPr/>
        </p:nvSpPr>
        <p:spPr>
          <a:xfrm>
            <a:off x="7716325" y="1890700"/>
            <a:ext cx="12057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chemeClr val="dk1"/>
                </a:solidFill>
              </a:rPr>
              <a:t>High accuracy, sensitivity, and specificity</a:t>
            </a:r>
            <a:endParaRPr sz="1250">
              <a:solidFill>
                <a:schemeClr val="dk1"/>
              </a:solidFill>
            </a:endParaRPr>
          </a:p>
        </p:txBody>
      </p:sp>
      <p:cxnSp>
        <p:nvCxnSpPr>
          <p:cNvPr id="365" name="Google Shape;365;p42"/>
          <p:cNvCxnSpPr/>
          <p:nvPr/>
        </p:nvCxnSpPr>
        <p:spPr>
          <a:xfrm rot="10800000">
            <a:off x="263050" y="1929225"/>
            <a:ext cx="8819100" cy="216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42"/>
          <p:cNvCxnSpPr/>
          <p:nvPr/>
        </p:nvCxnSpPr>
        <p:spPr>
          <a:xfrm rot="10800000">
            <a:off x="252275" y="2875450"/>
            <a:ext cx="8819100" cy="216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42"/>
          <p:cNvCxnSpPr/>
          <p:nvPr/>
        </p:nvCxnSpPr>
        <p:spPr>
          <a:xfrm rot="10800000">
            <a:off x="263050" y="4039100"/>
            <a:ext cx="8819100" cy="21600"/>
          </a:xfrm>
          <a:prstGeom prst="straightConnector1">
            <a:avLst/>
          </a:prstGeom>
          <a:noFill/>
          <a:ln cap="flat" cmpd="sng" w="9525">
            <a:solidFill>
              <a:schemeClr val="dk2"/>
            </a:solidFill>
            <a:prstDash val="solid"/>
            <a:round/>
            <a:headEnd len="med" w="med" type="none"/>
            <a:tailEnd len="med" w="med" type="none"/>
          </a:ln>
        </p:spPr>
      </p:cxnSp>
      <p:sp>
        <p:nvSpPr>
          <p:cNvPr id="368" name="Google Shape;368;p42"/>
          <p:cNvSpPr txBox="1"/>
          <p:nvPr/>
        </p:nvSpPr>
        <p:spPr>
          <a:xfrm>
            <a:off x="268550" y="1957500"/>
            <a:ext cx="1000500" cy="29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Zhang et al.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Luo et al.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Lin et al.</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Li et al. </a:t>
            </a:r>
            <a:endParaRPr sz="1300">
              <a:solidFill>
                <a:schemeClr val="dk1"/>
              </a:solidFill>
            </a:endParaRPr>
          </a:p>
        </p:txBody>
      </p:sp>
      <p:sp>
        <p:nvSpPr>
          <p:cNvPr id="369" name="Google Shape;369;p42"/>
          <p:cNvSpPr txBox="1"/>
          <p:nvPr/>
        </p:nvSpPr>
        <p:spPr>
          <a:xfrm>
            <a:off x="1323338" y="1841938"/>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Ensemble of pre-trained networks</a:t>
            </a:r>
            <a:endParaRPr sz="1200">
              <a:solidFill>
                <a:schemeClr val="dk2"/>
              </a:solidFill>
            </a:endParaRPr>
          </a:p>
        </p:txBody>
      </p:sp>
      <p:sp>
        <p:nvSpPr>
          <p:cNvPr id="370" name="Google Shape;370;p42"/>
          <p:cNvSpPr txBox="1"/>
          <p:nvPr/>
        </p:nvSpPr>
        <p:spPr>
          <a:xfrm>
            <a:off x="1361450" y="2973000"/>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SFCN</a:t>
            </a:r>
            <a:endParaRPr sz="1300">
              <a:solidFill>
                <a:schemeClr val="dk1"/>
              </a:solidFill>
            </a:endParaRPr>
          </a:p>
        </p:txBody>
      </p:sp>
      <p:sp>
        <p:nvSpPr>
          <p:cNvPr id="371" name="Google Shape;371;p42"/>
          <p:cNvSpPr txBox="1"/>
          <p:nvPr/>
        </p:nvSpPr>
        <p:spPr>
          <a:xfrm>
            <a:off x="2807725" y="1937775"/>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2" name="Google Shape;372;p42"/>
          <p:cNvSpPr txBox="1"/>
          <p:nvPr/>
        </p:nvSpPr>
        <p:spPr>
          <a:xfrm>
            <a:off x="1361450" y="3949200"/>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
        <p:nvSpPr>
          <p:cNvPr id="373" name="Google Shape;373;p42"/>
          <p:cNvSpPr txBox="1"/>
          <p:nvPr/>
        </p:nvSpPr>
        <p:spPr>
          <a:xfrm>
            <a:off x="2829475" y="4060425"/>
            <a:ext cx="15063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endParaRPr>
          </a:p>
        </p:txBody>
      </p:sp>
      <p:sp>
        <p:nvSpPr>
          <p:cNvPr id="374" name="Google Shape;374;p42"/>
          <p:cNvSpPr txBox="1"/>
          <p:nvPr/>
        </p:nvSpPr>
        <p:spPr>
          <a:xfrm>
            <a:off x="2862125" y="1989350"/>
            <a:ext cx="1457100" cy="28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96.5%</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81.7%</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92.6%</a:t>
            </a:r>
            <a:endParaRPr sz="1300">
              <a:solidFill>
                <a:schemeClr val="dk1"/>
              </a:solidFill>
            </a:endParaRPr>
          </a:p>
        </p:txBody>
      </p:sp>
      <p:sp>
        <p:nvSpPr>
          <p:cNvPr id="375" name="Google Shape;375;p42"/>
          <p:cNvSpPr txBox="1"/>
          <p:nvPr/>
        </p:nvSpPr>
        <p:spPr>
          <a:xfrm>
            <a:off x="371900" y="-104825"/>
            <a:ext cx="80253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Results</a:t>
            </a:r>
            <a:r>
              <a:rPr b="1" lang="en-GB" sz="1800">
                <a:solidFill>
                  <a:schemeClr val="dk1"/>
                </a:solidFill>
              </a:rPr>
              <a:t>: </a:t>
            </a:r>
            <a:r>
              <a:rPr b="1" lang="en-GB" sz="1800">
                <a:solidFill>
                  <a:schemeClr val="dk1"/>
                </a:solidFill>
              </a:rPr>
              <a:t>Supervised techniques</a:t>
            </a:r>
            <a:endParaRPr sz="1800">
              <a:solidFill>
                <a:schemeClr val="dk2"/>
              </a:solidFill>
            </a:endParaRPr>
          </a:p>
        </p:txBody>
      </p:sp>
      <p:graphicFrame>
        <p:nvGraphicFramePr>
          <p:cNvPr id="376" name="Google Shape;376;p42"/>
          <p:cNvGraphicFramePr/>
          <p:nvPr/>
        </p:nvGraphicFramePr>
        <p:xfrm>
          <a:off x="304800" y="304800"/>
          <a:ext cx="3000000" cy="3000000"/>
        </p:xfrm>
        <a:graphic>
          <a:graphicData uri="http://schemas.openxmlformats.org/drawingml/2006/table">
            <a:tbl>
              <a:tblPr>
                <a:noFill/>
                <a:tableStyleId>{64A27445-F003-4569-9AA5-CF387188F323}</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77" name="Google Shape;377;p42"/>
          <p:cNvSpPr txBox="1"/>
          <p:nvPr/>
        </p:nvSpPr>
        <p:spPr>
          <a:xfrm>
            <a:off x="7716325" y="4039125"/>
            <a:ext cx="13266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Simpler architecture with competitive performance</a:t>
            </a:r>
            <a:endParaRPr sz="1200">
              <a:solidFill>
                <a:schemeClr val="dk1"/>
              </a:solidFill>
            </a:endParaRPr>
          </a:p>
        </p:txBody>
      </p:sp>
      <p:graphicFrame>
        <p:nvGraphicFramePr>
          <p:cNvPr id="378" name="Google Shape;378;p42"/>
          <p:cNvGraphicFramePr/>
          <p:nvPr/>
        </p:nvGraphicFramePr>
        <p:xfrm>
          <a:off x="1465625" y="4104050"/>
          <a:ext cx="3000000" cy="3000000"/>
        </p:xfrm>
        <a:graphic>
          <a:graphicData uri="http://schemas.openxmlformats.org/drawingml/2006/table">
            <a:tbl>
              <a:tblPr>
                <a:noFill/>
                <a:tableStyleId>{64A27445-F003-4569-9AA5-CF387188F323}</a:tableStyleId>
              </a:tblPr>
              <a:tblGrid>
                <a:gridCol w="1091225"/>
              </a:tblGrid>
              <a:tr h="190500">
                <a:tc>
                  <a:txBody>
                    <a:bodyPr/>
                    <a:lstStyle/>
                    <a:p>
                      <a:pPr indent="0" lvl="0" marL="0" rtl="0" algn="l">
                        <a:spcBef>
                          <a:spcPts val="0"/>
                        </a:spcBef>
                        <a:spcAft>
                          <a:spcPts val="0"/>
                        </a:spcAft>
                        <a:buNone/>
                      </a:pPr>
                      <a:r>
                        <a:rPr lang="en-GB"/>
                        <a:t>Single ResNet50</a:t>
                      </a:r>
                      <a:endParaRPr/>
                    </a:p>
                  </a:txBody>
                  <a:tcPr marT="91425" marB="91425" marR="91425" marL="91425"/>
                </a:tc>
              </a:tr>
            </a:tbl>
          </a:graphicData>
        </a:graphic>
      </p:graphicFrame>
      <p:graphicFrame>
        <p:nvGraphicFramePr>
          <p:cNvPr id="379" name="Google Shape;379;p42"/>
          <p:cNvGraphicFramePr/>
          <p:nvPr/>
        </p:nvGraphicFramePr>
        <p:xfrm>
          <a:off x="304800" y="304800"/>
          <a:ext cx="3000000" cy="3000000"/>
        </p:xfrm>
        <a:graphic>
          <a:graphicData uri="http://schemas.openxmlformats.org/drawingml/2006/table">
            <a:tbl>
              <a:tblPr>
                <a:noFill/>
                <a:tableStyleId>{64A27445-F003-4569-9AA5-CF387188F323}</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380" name="Google Shape;380;p42"/>
          <p:cNvCxnSpPr/>
          <p:nvPr/>
        </p:nvCxnSpPr>
        <p:spPr>
          <a:xfrm flipH="1">
            <a:off x="5930075" y="333350"/>
            <a:ext cx="21600" cy="46431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42"/>
          <p:cNvCxnSpPr/>
          <p:nvPr/>
        </p:nvCxnSpPr>
        <p:spPr>
          <a:xfrm flipH="1">
            <a:off x="7746188" y="338600"/>
            <a:ext cx="10500" cy="4632600"/>
          </a:xfrm>
          <a:prstGeom prst="straightConnector1">
            <a:avLst/>
          </a:prstGeom>
          <a:noFill/>
          <a:ln cap="flat" cmpd="sng" w="9525">
            <a:solidFill>
              <a:schemeClr val="dk2"/>
            </a:solidFill>
            <a:prstDash val="solid"/>
            <a:round/>
            <a:headEnd len="med" w="med" type="none"/>
            <a:tailEnd len="med" w="med" type="none"/>
          </a:ln>
        </p:spPr>
      </p:cxnSp>
      <p:sp>
        <p:nvSpPr>
          <p:cNvPr id="382" name="Google Shape;382;p42"/>
          <p:cNvSpPr txBox="1"/>
          <p:nvPr/>
        </p:nvSpPr>
        <p:spPr>
          <a:xfrm>
            <a:off x="4427975" y="426275"/>
            <a:ext cx="1326600" cy="43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F1 Score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GB" sz="1300">
                <a:solidFill>
                  <a:schemeClr val="dk1"/>
                </a:solidFill>
              </a:rPr>
              <a:t>0.81</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0.</a:t>
            </a:r>
            <a:r>
              <a:rPr lang="en-GB" sz="1300">
                <a:solidFill>
                  <a:schemeClr val="dk1"/>
                </a:solidFill>
              </a:rPr>
              <a:t>86</a:t>
            </a:r>
            <a:endParaRPr sz="1300">
              <a:solidFill>
                <a:schemeClr val="dk1"/>
              </a:solidFill>
            </a:endParaRPr>
          </a:p>
        </p:txBody>
      </p:sp>
      <p:cxnSp>
        <p:nvCxnSpPr>
          <p:cNvPr id="383" name="Google Shape;383;p42"/>
          <p:cNvCxnSpPr/>
          <p:nvPr/>
        </p:nvCxnSpPr>
        <p:spPr>
          <a:xfrm>
            <a:off x="238775" y="3392263"/>
            <a:ext cx="8846100" cy="40200"/>
          </a:xfrm>
          <a:prstGeom prst="straightConnector1">
            <a:avLst/>
          </a:prstGeom>
          <a:noFill/>
          <a:ln cap="flat" cmpd="sng" w="9525">
            <a:solidFill>
              <a:schemeClr val="dk2"/>
            </a:solidFill>
            <a:prstDash val="solid"/>
            <a:round/>
            <a:headEnd len="med" w="med" type="none"/>
            <a:tailEnd len="med" w="med" type="none"/>
          </a:ln>
        </p:spPr>
      </p:cxnSp>
      <p:sp>
        <p:nvSpPr>
          <p:cNvPr id="384" name="Google Shape;384;p42"/>
          <p:cNvSpPr txBox="1"/>
          <p:nvPr/>
        </p:nvSpPr>
        <p:spPr>
          <a:xfrm>
            <a:off x="6080850" y="513275"/>
            <a:ext cx="1506300" cy="4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Kappa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GB" sz="1300">
                <a:solidFill>
                  <a:schemeClr val="dk1"/>
                </a:solidFill>
              </a:rPr>
              <a:t>98.1%</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38.77%</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385" name="Google Shape;385;p42"/>
          <p:cNvSpPr txBox="1"/>
          <p:nvPr/>
        </p:nvSpPr>
        <p:spPr>
          <a:xfrm>
            <a:off x="7716325" y="3438775"/>
            <a:ext cx="1604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GCN for classification, SSL for generalization</a:t>
            </a:r>
            <a:endParaRPr sz="1200">
              <a:solidFill>
                <a:schemeClr val="dk1"/>
              </a:solidFill>
            </a:endParaRPr>
          </a:p>
        </p:txBody>
      </p:sp>
      <p:sp>
        <p:nvSpPr>
          <p:cNvPr id="386" name="Google Shape;386;p42"/>
          <p:cNvSpPr txBox="1"/>
          <p:nvPr/>
        </p:nvSpPr>
        <p:spPr>
          <a:xfrm>
            <a:off x="7716325" y="2757063"/>
            <a:ext cx="1250700" cy="4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Uses self-supervised fuzzy clustering</a:t>
            </a:r>
            <a:endParaRPr sz="900">
              <a:solidFill>
                <a:schemeClr val="dk1"/>
              </a:solidFill>
            </a:endParaRPr>
          </a:p>
        </p:txBody>
      </p:sp>
      <p:sp>
        <p:nvSpPr>
          <p:cNvPr id="387" name="Google Shape;387;p42"/>
          <p:cNvSpPr txBox="1"/>
          <p:nvPr/>
        </p:nvSpPr>
        <p:spPr>
          <a:xfrm>
            <a:off x="7744825" y="1035225"/>
            <a:ext cx="1326600" cy="7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Generates entropies to highlight lesion edges</a:t>
            </a:r>
            <a:endParaRPr sz="13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3"/>
          <p:cNvSpPr/>
          <p:nvPr/>
        </p:nvSpPr>
        <p:spPr>
          <a:xfrm>
            <a:off x="252275" y="339274"/>
            <a:ext cx="8819100" cy="46236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3" name="Google Shape;393;p43"/>
          <p:cNvCxnSpPr/>
          <p:nvPr/>
        </p:nvCxnSpPr>
        <p:spPr>
          <a:xfrm>
            <a:off x="1296200" y="319700"/>
            <a:ext cx="0" cy="4654200"/>
          </a:xfrm>
          <a:prstGeom prst="straightConnector1">
            <a:avLst/>
          </a:prstGeom>
          <a:noFill/>
          <a:ln cap="flat" cmpd="sng" w="9525">
            <a:solidFill>
              <a:schemeClr val="dk2"/>
            </a:solidFill>
            <a:prstDash val="solid"/>
            <a:round/>
            <a:headEnd len="med" w="med" type="none"/>
            <a:tailEnd len="med" w="med" type="none"/>
          </a:ln>
        </p:spPr>
      </p:cxnSp>
      <p:cxnSp>
        <p:nvCxnSpPr>
          <p:cNvPr id="394" name="Google Shape;394;p43"/>
          <p:cNvCxnSpPr/>
          <p:nvPr/>
        </p:nvCxnSpPr>
        <p:spPr>
          <a:xfrm flipH="1">
            <a:off x="2753425" y="341450"/>
            <a:ext cx="10800" cy="46269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43"/>
          <p:cNvCxnSpPr/>
          <p:nvPr/>
        </p:nvCxnSpPr>
        <p:spPr>
          <a:xfrm>
            <a:off x="4340975" y="319700"/>
            <a:ext cx="0" cy="465840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43"/>
          <p:cNvCxnSpPr/>
          <p:nvPr/>
        </p:nvCxnSpPr>
        <p:spPr>
          <a:xfrm>
            <a:off x="252275" y="950400"/>
            <a:ext cx="8862600" cy="0"/>
          </a:xfrm>
          <a:prstGeom prst="straightConnector1">
            <a:avLst/>
          </a:prstGeom>
          <a:noFill/>
          <a:ln cap="flat" cmpd="sng" w="9525">
            <a:solidFill>
              <a:schemeClr val="dk2"/>
            </a:solidFill>
            <a:prstDash val="solid"/>
            <a:round/>
            <a:headEnd len="med" w="med" type="none"/>
            <a:tailEnd len="med" w="med" type="none"/>
          </a:ln>
        </p:spPr>
      </p:cxnSp>
      <p:sp>
        <p:nvSpPr>
          <p:cNvPr id="397" name="Google Shape;397;p43"/>
          <p:cNvSpPr txBox="1"/>
          <p:nvPr/>
        </p:nvSpPr>
        <p:spPr>
          <a:xfrm>
            <a:off x="306650" y="450200"/>
            <a:ext cx="9027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Study</a:t>
            </a:r>
            <a:r>
              <a:rPr lang="en-GB" sz="1800">
                <a:solidFill>
                  <a:schemeClr val="dk2"/>
                </a:solidFill>
              </a:rPr>
              <a:t>:</a:t>
            </a:r>
            <a:endParaRPr sz="1800">
              <a:solidFill>
                <a:schemeClr val="dk2"/>
              </a:solidFill>
            </a:endParaRPr>
          </a:p>
        </p:txBody>
      </p:sp>
      <p:sp>
        <p:nvSpPr>
          <p:cNvPr id="398" name="Google Shape;398;p43"/>
          <p:cNvSpPr txBox="1"/>
          <p:nvPr/>
        </p:nvSpPr>
        <p:spPr>
          <a:xfrm>
            <a:off x="295775" y="1015650"/>
            <a:ext cx="9135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Kamran et al. </a:t>
            </a:r>
            <a:endParaRPr>
              <a:solidFill>
                <a:schemeClr val="dk1"/>
              </a:solidFill>
            </a:endParaRPr>
          </a:p>
        </p:txBody>
      </p:sp>
      <p:sp>
        <p:nvSpPr>
          <p:cNvPr id="399" name="Google Shape;399;p43"/>
          <p:cNvSpPr txBox="1"/>
          <p:nvPr/>
        </p:nvSpPr>
        <p:spPr>
          <a:xfrm>
            <a:off x="1361450" y="1037400"/>
            <a:ext cx="1326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VT-GAN</a:t>
            </a:r>
            <a:endParaRPr sz="1300">
              <a:solidFill>
                <a:schemeClr val="dk1"/>
              </a:solidFill>
            </a:endParaRPr>
          </a:p>
        </p:txBody>
      </p:sp>
      <p:sp>
        <p:nvSpPr>
          <p:cNvPr id="400" name="Google Shape;400;p43"/>
          <p:cNvSpPr txBox="1"/>
          <p:nvPr/>
        </p:nvSpPr>
        <p:spPr>
          <a:xfrm>
            <a:off x="2921925" y="1194700"/>
            <a:ext cx="13266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78</a:t>
            </a:r>
            <a:r>
              <a:rPr lang="en-GB" sz="1300">
                <a:solidFill>
                  <a:schemeClr val="dk1"/>
                </a:solidFill>
              </a:rPr>
              <a:t>%</a:t>
            </a:r>
            <a:endParaRPr sz="1300">
              <a:solidFill>
                <a:schemeClr val="dk1"/>
              </a:solidFill>
            </a:endParaRPr>
          </a:p>
        </p:txBody>
      </p:sp>
      <p:sp>
        <p:nvSpPr>
          <p:cNvPr id="401" name="Google Shape;401;p43"/>
          <p:cNvSpPr txBox="1"/>
          <p:nvPr/>
        </p:nvSpPr>
        <p:spPr>
          <a:xfrm>
            <a:off x="4406225" y="1091775"/>
            <a:ext cx="2938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
        <p:nvSpPr>
          <p:cNvPr id="402" name="Google Shape;402;p43"/>
          <p:cNvSpPr txBox="1"/>
          <p:nvPr/>
        </p:nvSpPr>
        <p:spPr>
          <a:xfrm>
            <a:off x="2862100" y="482825"/>
            <a:ext cx="14028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Accuracy</a:t>
            </a:r>
            <a:endParaRPr sz="1800">
              <a:solidFill>
                <a:schemeClr val="dk1"/>
              </a:solidFill>
            </a:endParaRPr>
          </a:p>
        </p:txBody>
      </p:sp>
      <p:sp>
        <p:nvSpPr>
          <p:cNvPr id="403" name="Google Shape;403;p43"/>
          <p:cNvSpPr txBox="1"/>
          <p:nvPr/>
        </p:nvSpPr>
        <p:spPr>
          <a:xfrm>
            <a:off x="1383200" y="482825"/>
            <a:ext cx="13266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Architecture</a:t>
            </a:r>
            <a:endParaRPr sz="1200">
              <a:solidFill>
                <a:schemeClr val="dk1"/>
              </a:solidFill>
            </a:endParaRPr>
          </a:p>
        </p:txBody>
      </p:sp>
      <p:sp>
        <p:nvSpPr>
          <p:cNvPr id="404" name="Google Shape;404;p43"/>
          <p:cNvSpPr txBox="1"/>
          <p:nvPr/>
        </p:nvSpPr>
        <p:spPr>
          <a:xfrm>
            <a:off x="7756725" y="493700"/>
            <a:ext cx="1205700" cy="3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Comment</a:t>
            </a:r>
            <a:endParaRPr sz="1500">
              <a:solidFill>
                <a:schemeClr val="dk1"/>
              </a:solidFill>
            </a:endParaRPr>
          </a:p>
        </p:txBody>
      </p:sp>
      <p:sp>
        <p:nvSpPr>
          <p:cNvPr id="405" name="Google Shape;405;p43"/>
          <p:cNvSpPr txBox="1"/>
          <p:nvPr/>
        </p:nvSpPr>
        <p:spPr>
          <a:xfrm>
            <a:off x="7716325" y="1890700"/>
            <a:ext cx="12057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50">
                <a:solidFill>
                  <a:schemeClr val="dk1"/>
                </a:solidFill>
              </a:rPr>
              <a:t>High-quality attention maps for lesions</a:t>
            </a:r>
            <a:endParaRPr sz="1250">
              <a:solidFill>
                <a:schemeClr val="dk1"/>
              </a:solidFill>
            </a:endParaRPr>
          </a:p>
        </p:txBody>
      </p:sp>
      <p:cxnSp>
        <p:nvCxnSpPr>
          <p:cNvPr id="406" name="Google Shape;406;p43"/>
          <p:cNvCxnSpPr/>
          <p:nvPr/>
        </p:nvCxnSpPr>
        <p:spPr>
          <a:xfrm rot="10800000">
            <a:off x="263050" y="1929225"/>
            <a:ext cx="8819100" cy="21600"/>
          </a:xfrm>
          <a:prstGeom prst="straightConnector1">
            <a:avLst/>
          </a:prstGeom>
          <a:noFill/>
          <a:ln cap="flat" cmpd="sng" w="9525">
            <a:solidFill>
              <a:schemeClr val="dk2"/>
            </a:solidFill>
            <a:prstDash val="solid"/>
            <a:round/>
            <a:headEnd len="med" w="med" type="none"/>
            <a:tailEnd len="med" w="med" type="none"/>
          </a:ln>
        </p:spPr>
      </p:cxnSp>
      <p:cxnSp>
        <p:nvCxnSpPr>
          <p:cNvPr id="407" name="Google Shape;407;p43"/>
          <p:cNvCxnSpPr/>
          <p:nvPr/>
        </p:nvCxnSpPr>
        <p:spPr>
          <a:xfrm rot="10800000">
            <a:off x="252275" y="2875450"/>
            <a:ext cx="8819100" cy="21600"/>
          </a:xfrm>
          <a:prstGeom prst="straightConnector1">
            <a:avLst/>
          </a:prstGeom>
          <a:noFill/>
          <a:ln cap="flat" cmpd="sng" w="9525">
            <a:solidFill>
              <a:schemeClr val="dk2"/>
            </a:solidFill>
            <a:prstDash val="solid"/>
            <a:round/>
            <a:headEnd len="med" w="med" type="none"/>
            <a:tailEnd len="med" w="med" type="none"/>
          </a:ln>
        </p:spPr>
      </p:cxnSp>
      <p:cxnSp>
        <p:nvCxnSpPr>
          <p:cNvPr id="408" name="Google Shape;408;p43"/>
          <p:cNvCxnSpPr/>
          <p:nvPr/>
        </p:nvCxnSpPr>
        <p:spPr>
          <a:xfrm rot="10800000">
            <a:off x="263050" y="4039100"/>
            <a:ext cx="8819100" cy="216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43"/>
          <p:cNvSpPr txBox="1"/>
          <p:nvPr/>
        </p:nvSpPr>
        <p:spPr>
          <a:xfrm>
            <a:off x="268550" y="1957500"/>
            <a:ext cx="1000500" cy="29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MIL-based</a:t>
            </a:r>
            <a:endParaRPr sz="1300">
              <a:solidFill>
                <a:schemeClr val="dk1"/>
              </a:solidFill>
            </a:endParaRPr>
          </a:p>
          <a:p>
            <a:pPr indent="0" lvl="0" marL="0" rtl="0" algn="l">
              <a:spcBef>
                <a:spcPts val="0"/>
              </a:spcBef>
              <a:spcAft>
                <a:spcPts val="0"/>
              </a:spcAft>
              <a:buNone/>
            </a:pPr>
            <a:r>
              <a:rPr lang="en-GB" sz="1300">
                <a:solidFill>
                  <a:schemeClr val="dk1"/>
                </a:solidFill>
              </a:rPr>
              <a:t>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MIL-VT</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LAT</a:t>
            </a:r>
            <a:endParaRPr sz="1300">
              <a:solidFill>
                <a:schemeClr val="dk1"/>
              </a:solidFill>
            </a:endParaRPr>
          </a:p>
        </p:txBody>
      </p:sp>
      <p:sp>
        <p:nvSpPr>
          <p:cNvPr id="410" name="Google Shape;410;p43"/>
          <p:cNvSpPr txBox="1"/>
          <p:nvPr/>
        </p:nvSpPr>
        <p:spPr>
          <a:xfrm>
            <a:off x="1323338" y="1841938"/>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MIL Attention Mechanism</a:t>
            </a:r>
            <a:endParaRPr sz="1200">
              <a:solidFill>
                <a:schemeClr val="dk2"/>
              </a:solidFill>
            </a:endParaRPr>
          </a:p>
        </p:txBody>
      </p:sp>
      <p:sp>
        <p:nvSpPr>
          <p:cNvPr id="411" name="Google Shape;411;p43"/>
          <p:cNvSpPr txBox="1"/>
          <p:nvPr/>
        </p:nvSpPr>
        <p:spPr>
          <a:xfrm>
            <a:off x="1361450" y="2973000"/>
            <a:ext cx="14028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MIL-VT</a:t>
            </a:r>
            <a:endParaRPr sz="1300">
              <a:solidFill>
                <a:schemeClr val="dk1"/>
              </a:solidFill>
            </a:endParaRPr>
          </a:p>
        </p:txBody>
      </p:sp>
      <p:sp>
        <p:nvSpPr>
          <p:cNvPr id="412" name="Google Shape;412;p43"/>
          <p:cNvSpPr txBox="1"/>
          <p:nvPr/>
        </p:nvSpPr>
        <p:spPr>
          <a:xfrm>
            <a:off x="2807725" y="1937775"/>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13" name="Google Shape;413;p43"/>
          <p:cNvSpPr txBox="1"/>
          <p:nvPr/>
        </p:nvSpPr>
        <p:spPr>
          <a:xfrm>
            <a:off x="1361450" y="3949200"/>
            <a:ext cx="14571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
        <p:nvSpPr>
          <p:cNvPr id="414" name="Google Shape;414;p43"/>
          <p:cNvSpPr txBox="1"/>
          <p:nvPr/>
        </p:nvSpPr>
        <p:spPr>
          <a:xfrm>
            <a:off x="2829475" y="4060425"/>
            <a:ext cx="15063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chemeClr val="dk1"/>
              </a:solidFill>
            </a:endParaRPr>
          </a:p>
        </p:txBody>
      </p:sp>
      <p:sp>
        <p:nvSpPr>
          <p:cNvPr id="415" name="Google Shape;415;p43"/>
          <p:cNvSpPr txBox="1"/>
          <p:nvPr/>
        </p:nvSpPr>
        <p:spPr>
          <a:xfrm>
            <a:off x="2862125" y="1989350"/>
            <a:ext cx="1457100" cy="28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85.5%</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96.3%</a:t>
            </a:r>
            <a:endParaRPr sz="1300">
              <a:solidFill>
                <a:schemeClr val="dk1"/>
              </a:solidFill>
            </a:endParaRPr>
          </a:p>
        </p:txBody>
      </p:sp>
      <p:sp>
        <p:nvSpPr>
          <p:cNvPr id="416" name="Google Shape;416;p43"/>
          <p:cNvSpPr txBox="1"/>
          <p:nvPr/>
        </p:nvSpPr>
        <p:spPr>
          <a:xfrm>
            <a:off x="371900" y="-104825"/>
            <a:ext cx="80253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Results: Transformer </a:t>
            </a:r>
            <a:endParaRPr sz="1800">
              <a:solidFill>
                <a:schemeClr val="dk2"/>
              </a:solidFill>
            </a:endParaRPr>
          </a:p>
        </p:txBody>
      </p:sp>
      <p:graphicFrame>
        <p:nvGraphicFramePr>
          <p:cNvPr id="417" name="Google Shape;417;p43"/>
          <p:cNvGraphicFramePr/>
          <p:nvPr/>
        </p:nvGraphicFramePr>
        <p:xfrm>
          <a:off x="304800" y="304800"/>
          <a:ext cx="3000000" cy="3000000"/>
        </p:xfrm>
        <a:graphic>
          <a:graphicData uri="http://schemas.openxmlformats.org/drawingml/2006/table">
            <a:tbl>
              <a:tblPr>
                <a:noFill/>
                <a:tableStyleId>{64A27445-F003-4569-9AA5-CF387188F323}</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418" name="Google Shape;418;p43"/>
          <p:cNvSpPr txBox="1"/>
          <p:nvPr/>
        </p:nvSpPr>
        <p:spPr>
          <a:xfrm>
            <a:off x="7716325" y="4039125"/>
            <a:ext cx="1326600" cy="8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Uses attention blocks for lesion importance learning</a:t>
            </a:r>
            <a:endParaRPr sz="1200">
              <a:solidFill>
                <a:schemeClr val="dk1"/>
              </a:solidFill>
            </a:endParaRPr>
          </a:p>
        </p:txBody>
      </p:sp>
      <p:graphicFrame>
        <p:nvGraphicFramePr>
          <p:cNvPr id="419" name="Google Shape;419;p43"/>
          <p:cNvGraphicFramePr/>
          <p:nvPr/>
        </p:nvGraphicFramePr>
        <p:xfrm>
          <a:off x="1465625" y="4104050"/>
          <a:ext cx="3000000" cy="3000000"/>
        </p:xfrm>
        <a:graphic>
          <a:graphicData uri="http://schemas.openxmlformats.org/drawingml/2006/table">
            <a:tbl>
              <a:tblPr>
                <a:noFill/>
                <a:tableStyleId>{64A27445-F003-4569-9AA5-CF387188F323}</a:tableStyleId>
              </a:tblPr>
              <a:tblGrid>
                <a:gridCol w="1402800"/>
              </a:tblGrid>
              <a:tr h="190500">
                <a:tc>
                  <a:txBody>
                    <a:bodyPr/>
                    <a:lstStyle/>
                    <a:p>
                      <a:pPr indent="0" lvl="0" marL="0" rtl="0" algn="l">
                        <a:spcBef>
                          <a:spcPts val="0"/>
                        </a:spcBef>
                        <a:spcAft>
                          <a:spcPts val="0"/>
                        </a:spcAft>
                        <a:buNone/>
                      </a:pPr>
                      <a:r>
                        <a:rPr lang="en-GB" sz="1300"/>
                        <a:t>Lesion Aware Transformer (LAT)</a:t>
                      </a:r>
                      <a:endParaRPr sz="1300"/>
                    </a:p>
                  </a:txBody>
                  <a:tcPr marT="91425" marB="91425" marR="91425" marL="91425"/>
                </a:tc>
              </a:tr>
            </a:tbl>
          </a:graphicData>
        </a:graphic>
      </p:graphicFrame>
      <p:graphicFrame>
        <p:nvGraphicFramePr>
          <p:cNvPr id="420" name="Google Shape;420;p43"/>
          <p:cNvGraphicFramePr/>
          <p:nvPr/>
        </p:nvGraphicFramePr>
        <p:xfrm>
          <a:off x="304800" y="304800"/>
          <a:ext cx="3000000" cy="3000000"/>
        </p:xfrm>
        <a:graphic>
          <a:graphicData uri="http://schemas.openxmlformats.org/drawingml/2006/table">
            <a:tbl>
              <a:tblPr>
                <a:noFill/>
                <a:tableStyleId>{64A27445-F003-4569-9AA5-CF387188F323}</a:tableStyleId>
              </a:tblPr>
              <a:tblGrid>
                <a:gridCol w="19050"/>
              </a:tblGrid>
              <a:tr h="19050">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421" name="Google Shape;421;p43"/>
          <p:cNvCxnSpPr/>
          <p:nvPr/>
        </p:nvCxnSpPr>
        <p:spPr>
          <a:xfrm flipH="1">
            <a:off x="5930075" y="333350"/>
            <a:ext cx="21600" cy="4643100"/>
          </a:xfrm>
          <a:prstGeom prst="straightConnector1">
            <a:avLst/>
          </a:prstGeom>
          <a:noFill/>
          <a:ln cap="flat" cmpd="sng" w="9525">
            <a:solidFill>
              <a:schemeClr val="dk2"/>
            </a:solidFill>
            <a:prstDash val="solid"/>
            <a:round/>
            <a:headEnd len="med" w="med" type="none"/>
            <a:tailEnd len="med" w="med" type="none"/>
          </a:ln>
        </p:spPr>
      </p:cxnSp>
      <p:cxnSp>
        <p:nvCxnSpPr>
          <p:cNvPr id="422" name="Google Shape;422;p43"/>
          <p:cNvCxnSpPr/>
          <p:nvPr/>
        </p:nvCxnSpPr>
        <p:spPr>
          <a:xfrm flipH="1">
            <a:off x="7746188" y="338600"/>
            <a:ext cx="10500" cy="4632600"/>
          </a:xfrm>
          <a:prstGeom prst="straightConnector1">
            <a:avLst/>
          </a:prstGeom>
          <a:noFill/>
          <a:ln cap="flat" cmpd="sng" w="9525">
            <a:solidFill>
              <a:schemeClr val="dk2"/>
            </a:solidFill>
            <a:prstDash val="solid"/>
            <a:round/>
            <a:headEnd len="med" w="med" type="none"/>
            <a:tailEnd len="med" w="med" type="none"/>
          </a:ln>
        </p:spPr>
      </p:cxnSp>
      <p:sp>
        <p:nvSpPr>
          <p:cNvPr id="423" name="Google Shape;423;p43"/>
          <p:cNvSpPr txBox="1"/>
          <p:nvPr/>
        </p:nvSpPr>
        <p:spPr>
          <a:xfrm>
            <a:off x="4427975" y="426275"/>
            <a:ext cx="1326600" cy="43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1"/>
                </a:solidFill>
              </a:rPr>
              <a:t>F1 Score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0.94</a:t>
            </a:r>
            <a:endParaRPr sz="1300">
              <a:solidFill>
                <a:schemeClr val="dk1"/>
              </a:solidFill>
            </a:endParaRPr>
          </a:p>
        </p:txBody>
      </p:sp>
      <p:sp>
        <p:nvSpPr>
          <p:cNvPr id="424" name="Google Shape;424;p43"/>
          <p:cNvSpPr txBox="1"/>
          <p:nvPr/>
        </p:nvSpPr>
        <p:spPr>
          <a:xfrm>
            <a:off x="6080850" y="513275"/>
            <a:ext cx="1506300" cy="4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Kappa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GB" sz="1300">
                <a:solidFill>
                  <a:schemeClr val="dk1"/>
                </a:solidFill>
              </a:rPr>
              <a:t>95.7%</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GB" sz="1300">
                <a:solidFill>
                  <a:schemeClr val="dk1"/>
                </a:solidFill>
              </a:rPr>
              <a:t>38.77%</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
        <p:nvSpPr>
          <p:cNvPr id="425" name="Google Shape;425;p43"/>
          <p:cNvSpPr txBox="1"/>
          <p:nvPr/>
        </p:nvSpPr>
        <p:spPr>
          <a:xfrm>
            <a:off x="7716325" y="2805763"/>
            <a:ext cx="1604100" cy="11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Aggregates </a:t>
            </a:r>
            <a:endParaRPr sz="1200">
              <a:solidFill>
                <a:schemeClr val="dk1"/>
              </a:solidFill>
            </a:endParaRPr>
          </a:p>
          <a:p>
            <a:pPr indent="0" lvl="0" marL="0" rtl="0" algn="l">
              <a:spcBef>
                <a:spcPts val="0"/>
              </a:spcBef>
              <a:spcAft>
                <a:spcPts val="0"/>
              </a:spcAft>
              <a:buNone/>
            </a:pPr>
            <a:r>
              <a:rPr lang="en-GB" sz="1200">
                <a:solidFill>
                  <a:schemeClr val="dk1"/>
                </a:solidFill>
              </a:rPr>
              <a:t>patches based on features and attention</a:t>
            </a:r>
            <a:endParaRPr sz="1200">
              <a:solidFill>
                <a:schemeClr val="dk1"/>
              </a:solidFill>
            </a:endParaRPr>
          </a:p>
        </p:txBody>
      </p:sp>
      <p:sp>
        <p:nvSpPr>
          <p:cNvPr id="426" name="Google Shape;426;p43"/>
          <p:cNvSpPr txBox="1"/>
          <p:nvPr/>
        </p:nvSpPr>
        <p:spPr>
          <a:xfrm>
            <a:off x="7744825" y="1035225"/>
            <a:ext cx="1457100" cy="7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rPr>
              <a:t>30% better FID and KID scores than SoTA (A2GAN, StarGAN-v2)</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4"/>
          <p:cNvSpPr txBox="1"/>
          <p:nvPr>
            <p:ph idx="1" type="body"/>
          </p:nvPr>
        </p:nvSpPr>
        <p:spPr>
          <a:xfrm>
            <a:off x="311700" y="370600"/>
            <a:ext cx="8520600" cy="135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3077">
                <a:solidFill>
                  <a:schemeClr val="lt1"/>
                </a:solidFill>
                <a:highlight>
                  <a:srgbClr val="666666"/>
                </a:highlight>
                <a:latin typeface="Oswald"/>
                <a:ea typeface="Oswald"/>
                <a:cs typeface="Oswald"/>
                <a:sym typeface="Oswald"/>
              </a:rPr>
              <a:t>Gaps Identified in Existing Research Work</a:t>
            </a:r>
            <a:endParaRPr sz="3077">
              <a:solidFill>
                <a:schemeClr val="lt1"/>
              </a:solidFill>
              <a:highlight>
                <a:srgbClr val="666666"/>
              </a:highlight>
              <a:latin typeface="Oswald"/>
              <a:ea typeface="Oswald"/>
              <a:cs typeface="Oswald"/>
              <a:sym typeface="Oswald"/>
            </a:endParaRPr>
          </a:p>
          <a:p>
            <a:pPr indent="0" lvl="0" marL="457200" rtl="0" algn="l">
              <a:lnSpc>
                <a:spcPct val="105000"/>
              </a:lnSpc>
              <a:spcBef>
                <a:spcPts val="0"/>
              </a:spcBef>
              <a:spcAft>
                <a:spcPts val="0"/>
              </a:spcAft>
              <a:buNone/>
            </a:pPr>
            <a:r>
              <a:t/>
            </a:r>
            <a:endParaRPr sz="2100">
              <a:solidFill>
                <a:srgbClr val="0D0D0D"/>
              </a:solidFill>
              <a:highlight>
                <a:srgbClr val="FFFFFF"/>
              </a:highlight>
              <a:latin typeface="Roboto"/>
              <a:ea typeface="Roboto"/>
              <a:cs typeface="Roboto"/>
              <a:sym typeface="Roboto"/>
            </a:endParaRPr>
          </a:p>
          <a:p>
            <a:pPr indent="-361950" lvl="0" marL="457200" rtl="0" algn="l">
              <a:lnSpc>
                <a:spcPct val="105000"/>
              </a:lnSpc>
              <a:spcBef>
                <a:spcPts val="1200"/>
              </a:spcBef>
              <a:spcAft>
                <a:spcPts val="0"/>
              </a:spcAft>
              <a:buClr>
                <a:srgbClr val="0D0D0D"/>
              </a:buClr>
              <a:buSzPts val="2100"/>
              <a:buFont typeface="Roboto"/>
              <a:buChar char="●"/>
            </a:pPr>
            <a:r>
              <a:rPr lang="en-GB" sz="2100">
                <a:solidFill>
                  <a:srgbClr val="0D0D0D"/>
                </a:solidFill>
                <a:highlight>
                  <a:srgbClr val="FFFFFF"/>
                </a:highlight>
                <a:latin typeface="Roboto"/>
                <a:ea typeface="Roboto"/>
                <a:cs typeface="Roboto"/>
                <a:sym typeface="Roboto"/>
              </a:rPr>
              <a:t>Existing methods shows inefficiency dealing with imbalanced data</a:t>
            </a:r>
            <a:endParaRPr sz="2100">
              <a:solidFill>
                <a:srgbClr val="0D0D0D"/>
              </a:solidFill>
              <a:highlight>
                <a:srgbClr val="FFFFFF"/>
              </a:highlight>
              <a:latin typeface="Roboto"/>
              <a:ea typeface="Roboto"/>
              <a:cs typeface="Roboto"/>
              <a:sym typeface="Roboto"/>
            </a:endParaRPr>
          </a:p>
          <a:p>
            <a:pPr indent="-361950" lvl="0" marL="457200" rtl="0" algn="l">
              <a:lnSpc>
                <a:spcPct val="105000"/>
              </a:lnSpc>
              <a:spcBef>
                <a:spcPts val="0"/>
              </a:spcBef>
              <a:spcAft>
                <a:spcPts val="0"/>
              </a:spcAft>
              <a:buClr>
                <a:srgbClr val="0D0D0D"/>
              </a:buClr>
              <a:buSzPts val="2100"/>
              <a:buFont typeface="Roboto"/>
              <a:buChar char="●"/>
            </a:pPr>
            <a:r>
              <a:rPr lang="en-GB" sz="2100">
                <a:solidFill>
                  <a:srgbClr val="0D0D0D"/>
                </a:solidFill>
                <a:highlight>
                  <a:srgbClr val="FFFFFF"/>
                </a:highlight>
                <a:latin typeface="Roboto"/>
                <a:ea typeface="Roboto"/>
                <a:cs typeface="Roboto"/>
                <a:sym typeface="Roboto"/>
              </a:rPr>
              <a:t>C</a:t>
            </a:r>
            <a:r>
              <a:rPr lang="en-GB" sz="2100">
                <a:solidFill>
                  <a:srgbClr val="0D0D0D"/>
                </a:solidFill>
                <a:highlight>
                  <a:srgbClr val="FFFFFF"/>
                </a:highlight>
                <a:latin typeface="Roboto"/>
                <a:ea typeface="Roboto"/>
                <a:cs typeface="Roboto"/>
                <a:sym typeface="Roboto"/>
              </a:rPr>
              <a:t>omputationally expensive.</a:t>
            </a:r>
            <a:endParaRPr sz="2000">
              <a:solidFill>
                <a:srgbClr val="0D0D0D"/>
              </a:solidFill>
              <a:highlight>
                <a:srgbClr val="FFFFFF"/>
              </a:highlight>
              <a:latin typeface="Roboto"/>
              <a:ea typeface="Roboto"/>
              <a:cs typeface="Roboto"/>
              <a:sym typeface="Roboto"/>
            </a:endParaRPr>
          </a:p>
          <a:p>
            <a:pPr indent="-355600" lvl="0" marL="457200" rtl="0" algn="l">
              <a:lnSpc>
                <a:spcPct val="105000"/>
              </a:lnSpc>
              <a:spcBef>
                <a:spcPts val="0"/>
              </a:spcBef>
              <a:spcAft>
                <a:spcPts val="0"/>
              </a:spcAft>
              <a:buClr>
                <a:srgbClr val="0D0D0D"/>
              </a:buClr>
              <a:buSzPts val="2000"/>
              <a:buFont typeface="Roboto"/>
              <a:buChar char="●"/>
            </a:pPr>
            <a:r>
              <a:rPr lang="en-GB" sz="2000">
                <a:solidFill>
                  <a:srgbClr val="0D0D0D"/>
                </a:solidFill>
                <a:highlight>
                  <a:srgbClr val="FFFFFF"/>
                </a:highlight>
                <a:latin typeface="Roboto"/>
                <a:ea typeface="Roboto"/>
                <a:cs typeface="Roboto"/>
                <a:sym typeface="Roboto"/>
              </a:rPr>
              <a:t>Bias exists for Mild DR cases. </a:t>
            </a:r>
            <a:endParaRPr sz="2000">
              <a:solidFill>
                <a:srgbClr val="0D0D0D"/>
              </a:solidFill>
              <a:highlight>
                <a:srgbClr val="FFFFFF"/>
              </a:highlight>
              <a:latin typeface="Roboto"/>
              <a:ea typeface="Roboto"/>
              <a:cs typeface="Roboto"/>
              <a:sym typeface="Roboto"/>
            </a:endParaRPr>
          </a:p>
          <a:p>
            <a:pPr indent="-355600" lvl="0" marL="457200" rtl="0" algn="l">
              <a:lnSpc>
                <a:spcPct val="105000"/>
              </a:lnSpc>
              <a:spcBef>
                <a:spcPts val="0"/>
              </a:spcBef>
              <a:spcAft>
                <a:spcPts val="0"/>
              </a:spcAft>
              <a:buClr>
                <a:srgbClr val="0D0D0D"/>
              </a:buClr>
              <a:buSzPts val="2000"/>
              <a:buFont typeface="Roboto"/>
              <a:buChar char="●"/>
            </a:pPr>
            <a:r>
              <a:rPr lang="en-GB" sz="2000">
                <a:solidFill>
                  <a:srgbClr val="0D0D0D"/>
                </a:solidFill>
                <a:highlight>
                  <a:srgbClr val="FFFFFF"/>
                </a:highlight>
                <a:latin typeface="Roboto"/>
                <a:ea typeface="Roboto"/>
                <a:cs typeface="Roboto"/>
                <a:sym typeface="Roboto"/>
              </a:rPr>
              <a:t>Poor performance for Proliferative DR detection.</a:t>
            </a:r>
            <a:endParaRPr sz="2000">
              <a:solidFill>
                <a:srgbClr val="0D0D0D"/>
              </a:solidFill>
              <a:highlight>
                <a:srgbClr val="FFFFFF"/>
              </a:highlight>
              <a:latin typeface="Roboto"/>
              <a:ea typeface="Roboto"/>
              <a:cs typeface="Roboto"/>
              <a:sym typeface="Roboto"/>
            </a:endParaRPr>
          </a:p>
          <a:p>
            <a:pPr indent="-355600" lvl="0" marL="457200" rtl="0" algn="l">
              <a:lnSpc>
                <a:spcPct val="105000"/>
              </a:lnSpc>
              <a:spcBef>
                <a:spcPts val="0"/>
              </a:spcBef>
              <a:spcAft>
                <a:spcPts val="0"/>
              </a:spcAft>
              <a:buClr>
                <a:srgbClr val="0D0D0D"/>
              </a:buClr>
              <a:buSzPts val="2000"/>
              <a:buFont typeface="Roboto"/>
              <a:buChar char="●"/>
            </a:pPr>
            <a:r>
              <a:rPr lang="en-GB" sz="2000">
                <a:solidFill>
                  <a:srgbClr val="0D0D0D"/>
                </a:solidFill>
                <a:highlight>
                  <a:srgbClr val="FFFFFF"/>
                </a:highlight>
                <a:latin typeface="Roboto"/>
                <a:ea typeface="Roboto"/>
                <a:cs typeface="Roboto"/>
                <a:sym typeface="Roboto"/>
              </a:rPr>
              <a:t>Challenges face in model Interpretability.</a:t>
            </a:r>
            <a:endParaRPr sz="2000">
              <a:solidFill>
                <a:srgbClr val="0D0D0D"/>
              </a:solidFill>
              <a:highlight>
                <a:srgbClr val="FFFFFF"/>
              </a:highlight>
              <a:latin typeface="Roboto"/>
              <a:ea typeface="Roboto"/>
              <a:cs typeface="Roboto"/>
              <a:sym typeface="Roboto"/>
            </a:endParaRPr>
          </a:p>
          <a:p>
            <a:pPr indent="-355600" lvl="0" marL="457200" rtl="0" algn="l">
              <a:lnSpc>
                <a:spcPct val="105000"/>
              </a:lnSpc>
              <a:spcBef>
                <a:spcPts val="0"/>
              </a:spcBef>
              <a:spcAft>
                <a:spcPts val="0"/>
              </a:spcAft>
              <a:buClr>
                <a:srgbClr val="0D0D0D"/>
              </a:buClr>
              <a:buSzPts val="2000"/>
              <a:buFont typeface="Roboto"/>
              <a:buChar char="●"/>
            </a:pPr>
            <a:r>
              <a:rPr lang="en-GB" sz="2000">
                <a:solidFill>
                  <a:srgbClr val="0D0D0D"/>
                </a:solidFill>
                <a:highlight>
                  <a:srgbClr val="FFFFFF"/>
                </a:highlight>
                <a:latin typeface="Roboto"/>
                <a:ea typeface="Roboto"/>
                <a:cs typeface="Roboto"/>
                <a:sym typeface="Roboto"/>
              </a:rPr>
              <a:t>Accuracy was not meeting expectation.</a:t>
            </a:r>
            <a:endParaRPr sz="2000">
              <a:solidFill>
                <a:srgbClr val="0D0D0D"/>
              </a:solidFill>
              <a:highlight>
                <a:srgbClr val="FFFFFF"/>
              </a:highlight>
              <a:latin typeface="Roboto"/>
              <a:ea typeface="Roboto"/>
              <a:cs typeface="Roboto"/>
              <a:sym typeface="Roboto"/>
            </a:endParaRPr>
          </a:p>
          <a:p>
            <a:pPr indent="0" lvl="0" marL="457200" rtl="0" algn="l">
              <a:lnSpc>
                <a:spcPct val="105000"/>
              </a:lnSpc>
              <a:spcBef>
                <a:spcPts val="1200"/>
              </a:spcBef>
              <a:spcAft>
                <a:spcPts val="0"/>
              </a:spcAft>
              <a:buNone/>
            </a:pPr>
            <a:r>
              <a:t/>
            </a:r>
            <a:endParaRPr sz="2000">
              <a:solidFill>
                <a:srgbClr val="0D0D0D"/>
              </a:solidFill>
              <a:highlight>
                <a:srgbClr val="FFFFFF"/>
              </a:highlight>
              <a:latin typeface="Roboto"/>
              <a:ea typeface="Roboto"/>
              <a:cs typeface="Roboto"/>
              <a:sym typeface="Roboto"/>
            </a:endParaRPr>
          </a:p>
          <a:p>
            <a:pPr indent="0" lvl="0" marL="457200" rtl="0" algn="l">
              <a:lnSpc>
                <a:spcPct val="105000"/>
              </a:lnSpc>
              <a:spcBef>
                <a:spcPts val="1200"/>
              </a:spcBef>
              <a:spcAft>
                <a:spcPts val="1200"/>
              </a:spcAft>
              <a:buNone/>
            </a:pPr>
            <a:r>
              <a:t/>
            </a:r>
            <a:endParaRPr sz="1900">
              <a:solidFill>
                <a:srgbClr val="0D0D0D"/>
              </a:solidFill>
              <a:highlight>
                <a:srgbClr val="FFFFFF"/>
              </a:highlight>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5" name="Shape 435"/>
        <p:cNvGrpSpPr/>
        <p:nvPr/>
      </p:nvGrpSpPr>
      <p:grpSpPr>
        <a:xfrm>
          <a:off x="0" y="0"/>
          <a:ext cx="0" cy="0"/>
          <a:chOff x="0" y="0"/>
          <a:chExt cx="0" cy="0"/>
        </a:xfrm>
      </p:grpSpPr>
      <p:sp>
        <p:nvSpPr>
          <p:cNvPr id="436" name="Google Shape;436;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solidFill>
                  <a:schemeClr val="lt1"/>
                </a:solidFill>
              </a:rPr>
              <a:t>Proposed Approach</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0" name="Shape 440"/>
        <p:cNvGrpSpPr/>
        <p:nvPr/>
      </p:nvGrpSpPr>
      <p:grpSpPr>
        <a:xfrm>
          <a:off x="0" y="0"/>
          <a:ext cx="0" cy="0"/>
          <a:chOff x="0" y="0"/>
          <a:chExt cx="0" cy="0"/>
        </a:xfrm>
      </p:grpSpPr>
      <p:sp>
        <p:nvSpPr>
          <p:cNvPr id="441" name="Google Shape;44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Analysis of design requirements</a:t>
            </a:r>
            <a:endParaRPr/>
          </a:p>
        </p:txBody>
      </p:sp>
      <p:sp>
        <p:nvSpPr>
          <p:cNvPr id="442" name="Google Shape;442;p46"/>
          <p:cNvSpPr txBox="1"/>
          <p:nvPr>
            <p:ph idx="1" type="body"/>
          </p:nvPr>
        </p:nvSpPr>
        <p:spPr>
          <a:xfrm>
            <a:off x="387825" y="1324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en-GB">
                <a:solidFill>
                  <a:schemeClr val="dk1"/>
                </a:solidFill>
              </a:rPr>
              <a:t>DFD 0</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
        <p:nvSpPr>
          <p:cNvPr id="443" name="Google Shape;443;p46"/>
          <p:cNvSpPr/>
          <p:nvPr/>
        </p:nvSpPr>
        <p:spPr>
          <a:xfrm>
            <a:off x="2253150" y="2779925"/>
            <a:ext cx="663300" cy="11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46"/>
          <p:cNvSpPr/>
          <p:nvPr/>
        </p:nvSpPr>
        <p:spPr>
          <a:xfrm>
            <a:off x="2916450" y="2263475"/>
            <a:ext cx="2218800" cy="1152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Impact of different Preprocessing Techniques</a:t>
            </a:r>
            <a:endParaRPr b="1"/>
          </a:p>
        </p:txBody>
      </p:sp>
      <p:sp>
        <p:nvSpPr>
          <p:cNvPr id="445" name="Google Shape;445;p46"/>
          <p:cNvSpPr/>
          <p:nvPr/>
        </p:nvSpPr>
        <p:spPr>
          <a:xfrm flipH="1">
            <a:off x="5494050" y="2465225"/>
            <a:ext cx="1554900" cy="7491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chemeClr val="dk1"/>
                </a:solidFill>
              </a:rPr>
              <a:t>Ensemble Model</a:t>
            </a:r>
            <a:endParaRPr b="1">
              <a:solidFill>
                <a:schemeClr val="dk1"/>
              </a:solidFill>
            </a:endParaRPr>
          </a:p>
        </p:txBody>
      </p:sp>
      <p:sp>
        <p:nvSpPr>
          <p:cNvPr id="446" name="Google Shape;446;p46"/>
          <p:cNvSpPr/>
          <p:nvPr/>
        </p:nvSpPr>
        <p:spPr>
          <a:xfrm>
            <a:off x="5135250" y="2779925"/>
            <a:ext cx="358800" cy="11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7" name="Google Shape;447;p46"/>
          <p:cNvSpPr txBox="1"/>
          <p:nvPr/>
        </p:nvSpPr>
        <p:spPr>
          <a:xfrm>
            <a:off x="1350575" y="2679400"/>
            <a:ext cx="17748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chemeClr val="dk2"/>
              </a:solidFill>
            </a:endParaRPr>
          </a:p>
        </p:txBody>
      </p:sp>
      <p:sp>
        <p:nvSpPr>
          <p:cNvPr id="448" name="Google Shape;448;p46"/>
          <p:cNvSpPr/>
          <p:nvPr/>
        </p:nvSpPr>
        <p:spPr>
          <a:xfrm flipH="1">
            <a:off x="7353525" y="2465225"/>
            <a:ext cx="1554900" cy="749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Classify</a:t>
            </a:r>
            <a:endParaRPr b="1"/>
          </a:p>
          <a:p>
            <a:pPr indent="0" lvl="0" marL="0" rtl="0" algn="ctr">
              <a:spcBef>
                <a:spcPts val="0"/>
              </a:spcBef>
              <a:spcAft>
                <a:spcPts val="0"/>
              </a:spcAft>
              <a:buNone/>
            </a:pPr>
            <a:r>
              <a:rPr b="1" lang="en-GB"/>
              <a:t>5 classes of DR</a:t>
            </a:r>
            <a:endParaRPr b="1"/>
          </a:p>
        </p:txBody>
      </p:sp>
      <p:sp>
        <p:nvSpPr>
          <p:cNvPr id="449" name="Google Shape;449;p46"/>
          <p:cNvSpPr/>
          <p:nvPr/>
        </p:nvSpPr>
        <p:spPr>
          <a:xfrm>
            <a:off x="6978800" y="2790850"/>
            <a:ext cx="500400" cy="11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p46"/>
          <p:cNvSpPr/>
          <p:nvPr/>
        </p:nvSpPr>
        <p:spPr>
          <a:xfrm>
            <a:off x="235600" y="2494525"/>
            <a:ext cx="837300" cy="6960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p46"/>
          <p:cNvSpPr txBox="1"/>
          <p:nvPr/>
        </p:nvSpPr>
        <p:spPr>
          <a:xfrm>
            <a:off x="154000" y="3266050"/>
            <a:ext cx="130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2"/>
                </a:solidFill>
              </a:rPr>
              <a:t>Retinal</a:t>
            </a:r>
            <a:r>
              <a:rPr lang="en-GB" sz="1200">
                <a:solidFill>
                  <a:schemeClr val="dk2"/>
                </a:solidFill>
              </a:rPr>
              <a:t> images</a:t>
            </a:r>
            <a:endParaRPr sz="1200">
              <a:solidFill>
                <a:schemeClr val="dk2"/>
              </a:solidFill>
            </a:endParaRPr>
          </a:p>
        </p:txBody>
      </p:sp>
      <p:cxnSp>
        <p:nvCxnSpPr>
          <p:cNvPr id="452" name="Google Shape;452;p46"/>
          <p:cNvCxnSpPr/>
          <p:nvPr/>
        </p:nvCxnSpPr>
        <p:spPr>
          <a:xfrm>
            <a:off x="1513700" y="2679400"/>
            <a:ext cx="854700" cy="5400"/>
          </a:xfrm>
          <a:prstGeom prst="straightConnector1">
            <a:avLst/>
          </a:prstGeom>
          <a:noFill/>
          <a:ln cap="flat" cmpd="sng" w="9525">
            <a:solidFill>
              <a:schemeClr val="dk2"/>
            </a:solidFill>
            <a:prstDash val="solid"/>
            <a:round/>
            <a:headEnd len="med" w="med" type="none"/>
            <a:tailEnd len="med" w="med" type="none"/>
          </a:ln>
        </p:spPr>
      </p:cxnSp>
      <p:cxnSp>
        <p:nvCxnSpPr>
          <p:cNvPr id="453" name="Google Shape;453;p46"/>
          <p:cNvCxnSpPr/>
          <p:nvPr/>
        </p:nvCxnSpPr>
        <p:spPr>
          <a:xfrm>
            <a:off x="1513700" y="2994750"/>
            <a:ext cx="837300" cy="1920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46"/>
          <p:cNvSpPr txBox="1"/>
          <p:nvPr/>
        </p:nvSpPr>
        <p:spPr>
          <a:xfrm>
            <a:off x="1494413" y="2671213"/>
            <a:ext cx="13050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rPr>
              <a:t>image</a:t>
            </a:r>
            <a:endParaRPr sz="1300">
              <a:solidFill>
                <a:schemeClr val="dk2"/>
              </a:solidFill>
            </a:endParaRPr>
          </a:p>
        </p:txBody>
      </p:sp>
      <p:cxnSp>
        <p:nvCxnSpPr>
          <p:cNvPr id="455" name="Google Shape;455;p46"/>
          <p:cNvCxnSpPr>
            <a:stCxn id="450" idx="4"/>
            <a:endCxn id="454" idx="1"/>
          </p:cNvCxnSpPr>
          <p:nvPr/>
        </p:nvCxnSpPr>
        <p:spPr>
          <a:xfrm>
            <a:off x="1072900" y="2842525"/>
            <a:ext cx="421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7"/>
          <p:cNvSpPr txBox="1"/>
          <p:nvPr>
            <p:ph idx="1" type="body"/>
          </p:nvPr>
        </p:nvSpPr>
        <p:spPr>
          <a:xfrm>
            <a:off x="0" y="1003625"/>
            <a:ext cx="91440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GB">
                <a:solidFill>
                  <a:schemeClr val="dk1"/>
                </a:solidFill>
              </a:rPr>
              <a:t>2. </a:t>
            </a:r>
            <a:r>
              <a:rPr lang="en-GB">
                <a:solidFill>
                  <a:schemeClr val="dk1"/>
                </a:solidFill>
              </a:rPr>
              <a:t>DFD 1</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461" name="Google Shape;461;p47"/>
          <p:cNvSpPr/>
          <p:nvPr/>
        </p:nvSpPr>
        <p:spPr>
          <a:xfrm>
            <a:off x="2158725" y="1651825"/>
            <a:ext cx="1557900" cy="4785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CLAHE</a:t>
            </a:r>
            <a:endParaRPr/>
          </a:p>
        </p:txBody>
      </p:sp>
      <p:sp>
        <p:nvSpPr>
          <p:cNvPr id="462" name="Google Shape;462;p47"/>
          <p:cNvSpPr/>
          <p:nvPr/>
        </p:nvSpPr>
        <p:spPr>
          <a:xfrm>
            <a:off x="2050350" y="2211850"/>
            <a:ext cx="1598400" cy="4785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BEN GRAHAM</a:t>
            </a:r>
            <a:endParaRPr/>
          </a:p>
        </p:txBody>
      </p:sp>
      <p:sp>
        <p:nvSpPr>
          <p:cNvPr id="463" name="Google Shape;463;p47"/>
          <p:cNvSpPr/>
          <p:nvPr/>
        </p:nvSpPr>
        <p:spPr>
          <a:xfrm>
            <a:off x="2070601" y="2771875"/>
            <a:ext cx="1557900" cy="4785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GREEN CHANNEL CLAHE WITH BEN GRAHAM </a:t>
            </a:r>
            <a:endParaRPr sz="800"/>
          </a:p>
        </p:txBody>
      </p:sp>
      <p:sp>
        <p:nvSpPr>
          <p:cNvPr id="464" name="Google Shape;464;p47"/>
          <p:cNvSpPr/>
          <p:nvPr/>
        </p:nvSpPr>
        <p:spPr>
          <a:xfrm>
            <a:off x="3716625" y="1831225"/>
            <a:ext cx="663300" cy="11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47"/>
          <p:cNvSpPr/>
          <p:nvPr/>
        </p:nvSpPr>
        <p:spPr>
          <a:xfrm>
            <a:off x="3632925" y="2391250"/>
            <a:ext cx="747000" cy="11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6" name="Google Shape;466;p47"/>
          <p:cNvSpPr/>
          <p:nvPr/>
        </p:nvSpPr>
        <p:spPr>
          <a:xfrm>
            <a:off x="3628500" y="2951275"/>
            <a:ext cx="747000" cy="11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47"/>
          <p:cNvSpPr/>
          <p:nvPr/>
        </p:nvSpPr>
        <p:spPr>
          <a:xfrm>
            <a:off x="4379925" y="1657225"/>
            <a:ext cx="1392000" cy="467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Processed image</a:t>
            </a:r>
            <a:endParaRPr/>
          </a:p>
        </p:txBody>
      </p:sp>
      <p:sp>
        <p:nvSpPr>
          <p:cNvPr id="468" name="Google Shape;468;p47"/>
          <p:cNvSpPr/>
          <p:nvPr/>
        </p:nvSpPr>
        <p:spPr>
          <a:xfrm>
            <a:off x="4379925" y="2217250"/>
            <a:ext cx="1392000" cy="467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Processed image</a:t>
            </a:r>
            <a:endParaRPr/>
          </a:p>
        </p:txBody>
      </p:sp>
      <p:sp>
        <p:nvSpPr>
          <p:cNvPr id="469" name="Google Shape;469;p47"/>
          <p:cNvSpPr/>
          <p:nvPr/>
        </p:nvSpPr>
        <p:spPr>
          <a:xfrm>
            <a:off x="4379925" y="2777275"/>
            <a:ext cx="1392000" cy="4677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Processed</a:t>
            </a:r>
            <a:endParaRPr/>
          </a:p>
          <a:p>
            <a:pPr indent="0" lvl="0" marL="0" rtl="0" algn="ctr">
              <a:spcBef>
                <a:spcPts val="0"/>
              </a:spcBef>
              <a:spcAft>
                <a:spcPts val="0"/>
              </a:spcAft>
              <a:buNone/>
            </a:pPr>
            <a:r>
              <a:rPr lang="en-GB"/>
              <a:t>image</a:t>
            </a:r>
            <a:endParaRPr/>
          </a:p>
        </p:txBody>
      </p:sp>
      <p:sp>
        <p:nvSpPr>
          <p:cNvPr id="470" name="Google Shape;470;p47"/>
          <p:cNvSpPr/>
          <p:nvPr/>
        </p:nvSpPr>
        <p:spPr>
          <a:xfrm>
            <a:off x="6326325" y="1613500"/>
            <a:ext cx="836100" cy="1675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Base </a:t>
            </a:r>
            <a:endParaRPr/>
          </a:p>
          <a:p>
            <a:pPr indent="0" lvl="0" marL="0" rtl="0" algn="l">
              <a:spcBef>
                <a:spcPts val="0"/>
              </a:spcBef>
              <a:spcAft>
                <a:spcPts val="0"/>
              </a:spcAft>
              <a:buNone/>
            </a:pPr>
            <a:r>
              <a:rPr lang="en-GB"/>
              <a:t>Models</a:t>
            </a:r>
            <a:endParaRPr/>
          </a:p>
        </p:txBody>
      </p:sp>
      <p:cxnSp>
        <p:nvCxnSpPr>
          <p:cNvPr id="471" name="Google Shape;471;p47"/>
          <p:cNvCxnSpPr>
            <a:stCxn id="467" idx="3"/>
          </p:cNvCxnSpPr>
          <p:nvPr/>
        </p:nvCxnSpPr>
        <p:spPr>
          <a:xfrm>
            <a:off x="5771925" y="1891075"/>
            <a:ext cx="565500" cy="299100"/>
          </a:xfrm>
          <a:prstGeom prst="straightConnector1">
            <a:avLst/>
          </a:prstGeom>
          <a:noFill/>
          <a:ln cap="flat" cmpd="sng" w="9525">
            <a:solidFill>
              <a:schemeClr val="dk2"/>
            </a:solidFill>
            <a:prstDash val="solid"/>
            <a:round/>
            <a:headEnd len="med" w="med" type="none"/>
            <a:tailEnd len="med" w="med" type="triangle"/>
          </a:ln>
        </p:spPr>
      </p:cxnSp>
      <p:cxnSp>
        <p:nvCxnSpPr>
          <p:cNvPr id="472" name="Google Shape;472;p47"/>
          <p:cNvCxnSpPr>
            <a:stCxn id="468" idx="3"/>
            <a:endCxn id="470" idx="1"/>
          </p:cNvCxnSpPr>
          <p:nvPr/>
        </p:nvCxnSpPr>
        <p:spPr>
          <a:xfrm>
            <a:off x="5771925" y="2451100"/>
            <a:ext cx="554400" cy="0"/>
          </a:xfrm>
          <a:prstGeom prst="straightConnector1">
            <a:avLst/>
          </a:prstGeom>
          <a:noFill/>
          <a:ln cap="flat" cmpd="sng" w="9525">
            <a:solidFill>
              <a:schemeClr val="dk2"/>
            </a:solidFill>
            <a:prstDash val="solid"/>
            <a:round/>
            <a:headEnd len="med" w="med" type="none"/>
            <a:tailEnd len="med" w="med" type="triangle"/>
          </a:ln>
        </p:spPr>
      </p:cxnSp>
      <p:cxnSp>
        <p:nvCxnSpPr>
          <p:cNvPr id="473" name="Google Shape;473;p47"/>
          <p:cNvCxnSpPr>
            <a:stCxn id="469" idx="3"/>
          </p:cNvCxnSpPr>
          <p:nvPr/>
        </p:nvCxnSpPr>
        <p:spPr>
          <a:xfrm flipH="1" rot="10800000">
            <a:off x="5771925" y="2608525"/>
            <a:ext cx="554400" cy="402600"/>
          </a:xfrm>
          <a:prstGeom prst="straightConnector1">
            <a:avLst/>
          </a:prstGeom>
          <a:noFill/>
          <a:ln cap="flat" cmpd="sng" w="9525">
            <a:solidFill>
              <a:schemeClr val="dk2"/>
            </a:solidFill>
            <a:prstDash val="solid"/>
            <a:round/>
            <a:headEnd len="med" w="med" type="none"/>
            <a:tailEnd len="med" w="med" type="triangle"/>
          </a:ln>
        </p:spPr>
      </p:cxnSp>
      <p:cxnSp>
        <p:nvCxnSpPr>
          <p:cNvPr id="474" name="Google Shape;474;p47"/>
          <p:cNvCxnSpPr/>
          <p:nvPr/>
        </p:nvCxnSpPr>
        <p:spPr>
          <a:xfrm>
            <a:off x="7162425" y="2418250"/>
            <a:ext cx="223200" cy="300"/>
          </a:xfrm>
          <a:prstGeom prst="straightConnector1">
            <a:avLst/>
          </a:prstGeom>
          <a:noFill/>
          <a:ln cap="flat" cmpd="sng" w="9525">
            <a:solidFill>
              <a:schemeClr val="dk2"/>
            </a:solidFill>
            <a:prstDash val="solid"/>
            <a:round/>
            <a:headEnd len="med" w="med" type="none"/>
            <a:tailEnd len="med" w="med" type="triangle"/>
          </a:ln>
        </p:spPr>
      </p:cxnSp>
      <p:sp>
        <p:nvSpPr>
          <p:cNvPr id="475" name="Google Shape;475;p47"/>
          <p:cNvSpPr/>
          <p:nvPr/>
        </p:nvSpPr>
        <p:spPr>
          <a:xfrm>
            <a:off x="7404075" y="1613500"/>
            <a:ext cx="747000" cy="16752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Meta Model</a:t>
            </a:r>
            <a:endParaRPr/>
          </a:p>
        </p:txBody>
      </p:sp>
      <p:cxnSp>
        <p:nvCxnSpPr>
          <p:cNvPr id="476" name="Google Shape;476;p47"/>
          <p:cNvCxnSpPr/>
          <p:nvPr/>
        </p:nvCxnSpPr>
        <p:spPr>
          <a:xfrm flipH="1" rot="10800000">
            <a:off x="1513700" y="1891175"/>
            <a:ext cx="621900" cy="549000"/>
          </a:xfrm>
          <a:prstGeom prst="straightConnector1">
            <a:avLst/>
          </a:prstGeom>
          <a:noFill/>
          <a:ln cap="flat" cmpd="sng" w="9525">
            <a:solidFill>
              <a:schemeClr val="dk2"/>
            </a:solidFill>
            <a:prstDash val="solid"/>
            <a:round/>
            <a:headEnd len="med" w="med" type="none"/>
            <a:tailEnd len="med" w="med" type="triangle"/>
          </a:ln>
        </p:spPr>
      </p:cxnSp>
      <p:cxnSp>
        <p:nvCxnSpPr>
          <p:cNvPr id="477" name="Google Shape;477;p47"/>
          <p:cNvCxnSpPr>
            <a:endCxn id="462" idx="2"/>
          </p:cNvCxnSpPr>
          <p:nvPr/>
        </p:nvCxnSpPr>
        <p:spPr>
          <a:xfrm>
            <a:off x="1513650" y="2429200"/>
            <a:ext cx="536700" cy="219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p47"/>
          <p:cNvCxnSpPr/>
          <p:nvPr/>
        </p:nvCxnSpPr>
        <p:spPr>
          <a:xfrm>
            <a:off x="1524575" y="2440175"/>
            <a:ext cx="525900" cy="543300"/>
          </a:xfrm>
          <a:prstGeom prst="straightConnector1">
            <a:avLst/>
          </a:prstGeom>
          <a:noFill/>
          <a:ln cap="flat" cmpd="sng" w="9525">
            <a:solidFill>
              <a:schemeClr val="dk2"/>
            </a:solidFill>
            <a:prstDash val="solid"/>
            <a:round/>
            <a:headEnd len="med" w="med" type="none"/>
            <a:tailEnd len="med" w="med" type="triangle"/>
          </a:ln>
        </p:spPr>
      </p:cxnSp>
      <p:cxnSp>
        <p:nvCxnSpPr>
          <p:cNvPr id="479" name="Google Shape;479;p47"/>
          <p:cNvCxnSpPr/>
          <p:nvPr/>
        </p:nvCxnSpPr>
        <p:spPr>
          <a:xfrm>
            <a:off x="8132625" y="2418250"/>
            <a:ext cx="281100" cy="0"/>
          </a:xfrm>
          <a:prstGeom prst="straightConnector1">
            <a:avLst/>
          </a:prstGeom>
          <a:noFill/>
          <a:ln cap="flat" cmpd="sng" w="9525">
            <a:solidFill>
              <a:schemeClr val="dk2"/>
            </a:solidFill>
            <a:prstDash val="solid"/>
            <a:round/>
            <a:headEnd len="med" w="med" type="none"/>
            <a:tailEnd len="med" w="med" type="triangle"/>
          </a:ln>
        </p:spPr>
      </p:cxnSp>
      <p:sp>
        <p:nvSpPr>
          <p:cNvPr id="480" name="Google Shape;480;p47"/>
          <p:cNvSpPr/>
          <p:nvPr/>
        </p:nvSpPr>
        <p:spPr>
          <a:xfrm>
            <a:off x="8392725" y="1950925"/>
            <a:ext cx="663300" cy="8319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Classified</a:t>
            </a:r>
            <a:endParaRPr/>
          </a:p>
        </p:txBody>
      </p:sp>
      <p:sp>
        <p:nvSpPr>
          <p:cNvPr id="481" name="Google Shape;481;p47"/>
          <p:cNvSpPr/>
          <p:nvPr/>
        </p:nvSpPr>
        <p:spPr>
          <a:xfrm>
            <a:off x="43275" y="2067250"/>
            <a:ext cx="565500" cy="767700"/>
          </a:xfrm>
          <a:prstGeom prst="can">
            <a:avLst>
              <a:gd fmla="val 25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p47"/>
          <p:cNvSpPr txBox="1"/>
          <p:nvPr/>
        </p:nvSpPr>
        <p:spPr>
          <a:xfrm>
            <a:off x="0" y="2771875"/>
            <a:ext cx="11733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R</a:t>
            </a:r>
            <a:r>
              <a:rPr lang="en-GB" sz="1200">
                <a:solidFill>
                  <a:schemeClr val="dk2"/>
                </a:solidFill>
              </a:rPr>
              <a:t>etinal images</a:t>
            </a:r>
            <a:endParaRPr sz="1200">
              <a:solidFill>
                <a:schemeClr val="dk2"/>
              </a:solidFill>
            </a:endParaRPr>
          </a:p>
        </p:txBody>
      </p:sp>
      <p:cxnSp>
        <p:nvCxnSpPr>
          <p:cNvPr id="483" name="Google Shape;483;p47"/>
          <p:cNvCxnSpPr/>
          <p:nvPr/>
        </p:nvCxnSpPr>
        <p:spPr>
          <a:xfrm>
            <a:off x="817750" y="2309675"/>
            <a:ext cx="717600" cy="0"/>
          </a:xfrm>
          <a:prstGeom prst="straightConnector1">
            <a:avLst/>
          </a:prstGeom>
          <a:noFill/>
          <a:ln cap="flat" cmpd="sng" w="9525">
            <a:solidFill>
              <a:schemeClr val="dk2"/>
            </a:solidFill>
            <a:prstDash val="solid"/>
            <a:round/>
            <a:headEnd len="med" w="med" type="none"/>
            <a:tailEnd len="med" w="med" type="none"/>
          </a:ln>
        </p:spPr>
      </p:cxnSp>
      <p:cxnSp>
        <p:nvCxnSpPr>
          <p:cNvPr id="484" name="Google Shape;484;p47"/>
          <p:cNvCxnSpPr/>
          <p:nvPr/>
        </p:nvCxnSpPr>
        <p:spPr>
          <a:xfrm>
            <a:off x="817750" y="2635625"/>
            <a:ext cx="717600" cy="0"/>
          </a:xfrm>
          <a:prstGeom prst="straightConnector1">
            <a:avLst/>
          </a:prstGeom>
          <a:noFill/>
          <a:ln cap="flat" cmpd="sng" w="9525">
            <a:solidFill>
              <a:schemeClr val="dk2"/>
            </a:solidFill>
            <a:prstDash val="solid"/>
            <a:round/>
            <a:headEnd len="med" w="med" type="none"/>
            <a:tailEnd len="med" w="med" type="none"/>
          </a:ln>
        </p:spPr>
      </p:cxnSp>
      <p:cxnSp>
        <p:nvCxnSpPr>
          <p:cNvPr id="485" name="Google Shape;485;p47"/>
          <p:cNvCxnSpPr>
            <a:stCxn id="481" idx="4"/>
          </p:cNvCxnSpPr>
          <p:nvPr/>
        </p:nvCxnSpPr>
        <p:spPr>
          <a:xfrm>
            <a:off x="608775" y="2451100"/>
            <a:ext cx="198000" cy="0"/>
          </a:xfrm>
          <a:prstGeom prst="straightConnector1">
            <a:avLst/>
          </a:prstGeom>
          <a:noFill/>
          <a:ln cap="flat" cmpd="sng" w="9525">
            <a:solidFill>
              <a:schemeClr val="dk2"/>
            </a:solidFill>
            <a:prstDash val="solid"/>
            <a:round/>
            <a:headEnd len="med" w="med" type="none"/>
            <a:tailEnd len="med" w="med" type="triangle"/>
          </a:ln>
        </p:spPr>
      </p:cxnSp>
      <p:sp>
        <p:nvSpPr>
          <p:cNvPr id="486" name="Google Shape;486;p47"/>
          <p:cNvSpPr txBox="1"/>
          <p:nvPr/>
        </p:nvSpPr>
        <p:spPr>
          <a:xfrm>
            <a:off x="844900" y="2291775"/>
            <a:ext cx="663300" cy="2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2"/>
                </a:solidFill>
              </a:rPr>
              <a:t>Image</a:t>
            </a:r>
            <a:endParaRPr sz="12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8"/>
          <p:cNvSpPr txBox="1"/>
          <p:nvPr>
            <p:ph idx="1" type="body"/>
          </p:nvPr>
        </p:nvSpPr>
        <p:spPr>
          <a:xfrm>
            <a:off x="425775"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3.DFD.2: CLAHE</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492" name="Google Shape;492;p48"/>
          <p:cNvSpPr txBox="1"/>
          <p:nvPr/>
        </p:nvSpPr>
        <p:spPr>
          <a:xfrm>
            <a:off x="-998300" y="3023025"/>
            <a:ext cx="2349000" cy="2283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GB" sz="1300">
                <a:solidFill>
                  <a:schemeClr val="dk2"/>
                </a:solidFill>
              </a:rPr>
              <a:t>Retinal images</a:t>
            </a:r>
            <a:endParaRPr sz="1300">
              <a:solidFill>
                <a:schemeClr val="dk2"/>
              </a:solidFill>
            </a:endParaRPr>
          </a:p>
        </p:txBody>
      </p:sp>
      <p:sp>
        <p:nvSpPr>
          <p:cNvPr id="493" name="Google Shape;493;p48"/>
          <p:cNvSpPr/>
          <p:nvPr/>
        </p:nvSpPr>
        <p:spPr>
          <a:xfrm>
            <a:off x="2698975" y="1526725"/>
            <a:ext cx="500100" cy="26424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48"/>
          <p:cNvSpPr/>
          <p:nvPr/>
        </p:nvSpPr>
        <p:spPr>
          <a:xfrm>
            <a:off x="3373125" y="1526750"/>
            <a:ext cx="500100" cy="26424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48"/>
          <p:cNvSpPr/>
          <p:nvPr/>
        </p:nvSpPr>
        <p:spPr>
          <a:xfrm>
            <a:off x="4047275" y="1472700"/>
            <a:ext cx="500100" cy="26424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p48"/>
          <p:cNvSpPr/>
          <p:nvPr/>
        </p:nvSpPr>
        <p:spPr>
          <a:xfrm>
            <a:off x="4721425" y="1539475"/>
            <a:ext cx="500100" cy="26424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48"/>
          <p:cNvSpPr txBox="1"/>
          <p:nvPr/>
        </p:nvSpPr>
        <p:spPr>
          <a:xfrm rot="-5399626">
            <a:off x="1569025" y="2528375"/>
            <a:ext cx="27600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Change to LAB space</a:t>
            </a:r>
            <a:endParaRPr sz="1800">
              <a:solidFill>
                <a:schemeClr val="dk2"/>
              </a:solidFill>
            </a:endParaRPr>
          </a:p>
        </p:txBody>
      </p:sp>
      <p:sp>
        <p:nvSpPr>
          <p:cNvPr id="498" name="Google Shape;498;p48"/>
          <p:cNvSpPr txBox="1"/>
          <p:nvPr/>
        </p:nvSpPr>
        <p:spPr>
          <a:xfrm rot="-5400000">
            <a:off x="1105875" y="1472450"/>
            <a:ext cx="5034600" cy="358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1700">
                <a:solidFill>
                  <a:schemeClr val="dk2"/>
                </a:solidFill>
              </a:rPr>
              <a:t>Split to L, A &amp; B</a:t>
            </a:r>
            <a:endParaRPr sz="1700">
              <a:solidFill>
                <a:schemeClr val="dk2"/>
              </a:solidFill>
            </a:endParaRPr>
          </a:p>
        </p:txBody>
      </p:sp>
      <p:sp>
        <p:nvSpPr>
          <p:cNvPr id="499" name="Google Shape;499;p48"/>
          <p:cNvSpPr txBox="1"/>
          <p:nvPr/>
        </p:nvSpPr>
        <p:spPr>
          <a:xfrm rot="-5400000">
            <a:off x="2481275" y="1559625"/>
            <a:ext cx="36321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rPr>
              <a:t>Histogram</a:t>
            </a:r>
            <a:r>
              <a:rPr lang="en-GB" sz="1500">
                <a:solidFill>
                  <a:schemeClr val="dk2"/>
                </a:solidFill>
              </a:rPr>
              <a:t> </a:t>
            </a:r>
            <a:r>
              <a:rPr lang="en-GB" sz="1500">
                <a:solidFill>
                  <a:schemeClr val="dk2"/>
                </a:solidFill>
              </a:rPr>
              <a:t>Equalisation</a:t>
            </a:r>
            <a:endParaRPr sz="1500">
              <a:solidFill>
                <a:schemeClr val="dk2"/>
              </a:solidFill>
            </a:endParaRPr>
          </a:p>
        </p:txBody>
      </p:sp>
      <p:sp>
        <p:nvSpPr>
          <p:cNvPr id="500" name="Google Shape;500;p48"/>
          <p:cNvSpPr txBox="1"/>
          <p:nvPr/>
        </p:nvSpPr>
        <p:spPr>
          <a:xfrm rot="-5400000">
            <a:off x="4058125" y="3076400"/>
            <a:ext cx="18267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		</a:t>
            </a:r>
            <a:r>
              <a:rPr lang="en-GB" sz="1600">
                <a:solidFill>
                  <a:schemeClr val="dk2"/>
                </a:solidFill>
              </a:rPr>
              <a:t>LAB</a:t>
            </a:r>
            <a:endParaRPr sz="1600">
              <a:solidFill>
                <a:schemeClr val="dk2"/>
              </a:solidFill>
            </a:endParaRPr>
          </a:p>
        </p:txBody>
      </p:sp>
      <p:sp>
        <p:nvSpPr>
          <p:cNvPr id="501" name="Google Shape;501;p48"/>
          <p:cNvSpPr/>
          <p:nvPr/>
        </p:nvSpPr>
        <p:spPr>
          <a:xfrm>
            <a:off x="5395575" y="1539475"/>
            <a:ext cx="424200" cy="26424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2" name="Google Shape;502;p48"/>
          <p:cNvSpPr txBox="1"/>
          <p:nvPr/>
        </p:nvSpPr>
        <p:spPr>
          <a:xfrm rot="-5400000">
            <a:off x="4558125" y="2918850"/>
            <a:ext cx="2033700" cy="3588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GB" sz="1600">
                <a:solidFill>
                  <a:schemeClr val="dk2"/>
                </a:solidFill>
              </a:rPr>
              <a:t>RGB</a:t>
            </a:r>
            <a:endParaRPr sz="1600">
              <a:solidFill>
                <a:schemeClr val="dk2"/>
              </a:solidFill>
            </a:endParaRPr>
          </a:p>
        </p:txBody>
      </p:sp>
      <p:cxnSp>
        <p:nvCxnSpPr>
          <p:cNvPr id="503" name="Google Shape;503;p48"/>
          <p:cNvCxnSpPr/>
          <p:nvPr/>
        </p:nvCxnSpPr>
        <p:spPr>
          <a:xfrm>
            <a:off x="2014027" y="2741874"/>
            <a:ext cx="752400" cy="3600"/>
          </a:xfrm>
          <a:prstGeom prst="straightConnector1">
            <a:avLst/>
          </a:prstGeom>
          <a:noFill/>
          <a:ln cap="flat" cmpd="sng" w="9525">
            <a:solidFill>
              <a:schemeClr val="dk2"/>
            </a:solidFill>
            <a:prstDash val="solid"/>
            <a:round/>
            <a:headEnd len="med" w="med" type="none"/>
            <a:tailEnd len="med" w="med" type="triangle"/>
          </a:ln>
        </p:spPr>
      </p:cxnSp>
      <p:cxnSp>
        <p:nvCxnSpPr>
          <p:cNvPr id="504" name="Google Shape;504;p48"/>
          <p:cNvCxnSpPr/>
          <p:nvPr/>
        </p:nvCxnSpPr>
        <p:spPr>
          <a:xfrm>
            <a:off x="5819764" y="2733774"/>
            <a:ext cx="752400" cy="3600"/>
          </a:xfrm>
          <a:prstGeom prst="straightConnector1">
            <a:avLst/>
          </a:prstGeom>
          <a:noFill/>
          <a:ln cap="flat" cmpd="sng" w="9525">
            <a:solidFill>
              <a:schemeClr val="dk2"/>
            </a:solidFill>
            <a:prstDash val="solid"/>
            <a:round/>
            <a:headEnd len="med" w="med" type="none"/>
            <a:tailEnd len="med" w="med" type="triangle"/>
          </a:ln>
        </p:spPr>
      </p:cxnSp>
      <p:sp>
        <p:nvSpPr>
          <p:cNvPr id="505" name="Google Shape;505;p48"/>
          <p:cNvSpPr/>
          <p:nvPr/>
        </p:nvSpPr>
        <p:spPr>
          <a:xfrm rot="10800000">
            <a:off x="6559275" y="2101675"/>
            <a:ext cx="1720800" cy="1087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p48"/>
          <p:cNvSpPr txBox="1"/>
          <p:nvPr/>
        </p:nvSpPr>
        <p:spPr>
          <a:xfrm>
            <a:off x="6526375" y="2327100"/>
            <a:ext cx="2947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Pre Processed</a:t>
            </a:r>
            <a:r>
              <a:rPr b="1" lang="en-GB" sz="1800">
                <a:solidFill>
                  <a:schemeClr val="dk1"/>
                </a:solidFill>
              </a:rPr>
              <a:t> </a:t>
            </a:r>
            <a:endParaRPr b="1" sz="1800">
              <a:solidFill>
                <a:schemeClr val="dk1"/>
              </a:solidFill>
            </a:endParaRPr>
          </a:p>
          <a:p>
            <a:pPr indent="457200" lvl="0" marL="0" rtl="0" algn="l">
              <a:spcBef>
                <a:spcPts val="0"/>
              </a:spcBef>
              <a:spcAft>
                <a:spcPts val="0"/>
              </a:spcAft>
              <a:buNone/>
            </a:pPr>
            <a:r>
              <a:rPr b="1" lang="en-GB" sz="1800">
                <a:solidFill>
                  <a:schemeClr val="dk1"/>
                </a:solidFill>
              </a:rPr>
              <a:t>image</a:t>
            </a:r>
            <a:endParaRPr b="1" sz="1800">
              <a:solidFill>
                <a:schemeClr val="dk1"/>
              </a:solidFill>
            </a:endParaRPr>
          </a:p>
        </p:txBody>
      </p:sp>
      <p:cxnSp>
        <p:nvCxnSpPr>
          <p:cNvPr id="507" name="Google Shape;507;p48"/>
          <p:cNvCxnSpPr/>
          <p:nvPr/>
        </p:nvCxnSpPr>
        <p:spPr>
          <a:xfrm>
            <a:off x="3142675" y="2742775"/>
            <a:ext cx="393600" cy="1800"/>
          </a:xfrm>
          <a:prstGeom prst="straightConnector1">
            <a:avLst/>
          </a:prstGeom>
          <a:noFill/>
          <a:ln cap="flat" cmpd="sng" w="9525">
            <a:solidFill>
              <a:schemeClr val="dk2"/>
            </a:solidFill>
            <a:prstDash val="solid"/>
            <a:round/>
            <a:headEnd len="med" w="med" type="none"/>
            <a:tailEnd len="med" w="med" type="triangle"/>
          </a:ln>
        </p:spPr>
      </p:cxnSp>
      <p:cxnSp>
        <p:nvCxnSpPr>
          <p:cNvPr id="508" name="Google Shape;508;p48"/>
          <p:cNvCxnSpPr/>
          <p:nvPr/>
        </p:nvCxnSpPr>
        <p:spPr>
          <a:xfrm flipH="1" rot="10800000">
            <a:off x="3753700" y="2730175"/>
            <a:ext cx="413100" cy="10800"/>
          </a:xfrm>
          <a:prstGeom prst="straightConnector1">
            <a:avLst/>
          </a:prstGeom>
          <a:noFill/>
          <a:ln cap="flat" cmpd="sng" w="9525">
            <a:solidFill>
              <a:schemeClr val="dk2"/>
            </a:solidFill>
            <a:prstDash val="solid"/>
            <a:round/>
            <a:headEnd len="med" w="med" type="none"/>
            <a:tailEnd len="med" w="med" type="triangle"/>
          </a:ln>
        </p:spPr>
      </p:cxnSp>
      <p:cxnSp>
        <p:nvCxnSpPr>
          <p:cNvPr id="509" name="Google Shape;509;p48"/>
          <p:cNvCxnSpPr/>
          <p:nvPr/>
        </p:nvCxnSpPr>
        <p:spPr>
          <a:xfrm flipH="1" rot="10800000">
            <a:off x="4392525" y="2730175"/>
            <a:ext cx="413100" cy="1080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48"/>
          <p:cNvCxnSpPr/>
          <p:nvPr/>
        </p:nvCxnSpPr>
        <p:spPr>
          <a:xfrm flipH="1" rot="10800000">
            <a:off x="5089625" y="2730175"/>
            <a:ext cx="413100" cy="10800"/>
          </a:xfrm>
          <a:prstGeom prst="straightConnector1">
            <a:avLst/>
          </a:prstGeom>
          <a:noFill/>
          <a:ln cap="flat" cmpd="sng" w="9525">
            <a:solidFill>
              <a:schemeClr val="dk2"/>
            </a:solidFill>
            <a:prstDash val="solid"/>
            <a:round/>
            <a:headEnd len="med" w="med" type="none"/>
            <a:tailEnd len="med" w="med" type="triangle"/>
          </a:ln>
        </p:spPr>
      </p:cxnSp>
      <p:sp>
        <p:nvSpPr>
          <p:cNvPr id="511" name="Google Shape;511;p48"/>
          <p:cNvSpPr/>
          <p:nvPr/>
        </p:nvSpPr>
        <p:spPr>
          <a:xfrm>
            <a:off x="119875" y="2502875"/>
            <a:ext cx="752400" cy="5664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48"/>
          <p:cNvSpPr txBox="1"/>
          <p:nvPr/>
        </p:nvSpPr>
        <p:spPr>
          <a:xfrm>
            <a:off x="969975" y="4422650"/>
            <a:ext cx="913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cxnSp>
        <p:nvCxnSpPr>
          <p:cNvPr id="513" name="Google Shape;513;p48"/>
          <p:cNvCxnSpPr/>
          <p:nvPr/>
        </p:nvCxnSpPr>
        <p:spPr>
          <a:xfrm rot="10800000">
            <a:off x="1103325" y="2644075"/>
            <a:ext cx="943200" cy="27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48"/>
          <p:cNvCxnSpPr/>
          <p:nvPr/>
        </p:nvCxnSpPr>
        <p:spPr>
          <a:xfrm flipH="1" rot="10800000">
            <a:off x="1220425" y="2907700"/>
            <a:ext cx="771900" cy="1200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48"/>
          <p:cNvCxnSpPr>
            <a:stCxn id="511" idx="4"/>
          </p:cNvCxnSpPr>
          <p:nvPr/>
        </p:nvCxnSpPr>
        <p:spPr>
          <a:xfrm flipH="1" rot="10800000">
            <a:off x="872275" y="2777375"/>
            <a:ext cx="293400" cy="8700"/>
          </a:xfrm>
          <a:prstGeom prst="straightConnector1">
            <a:avLst/>
          </a:prstGeom>
          <a:noFill/>
          <a:ln cap="flat" cmpd="sng" w="9525">
            <a:solidFill>
              <a:schemeClr val="dk2"/>
            </a:solidFill>
            <a:prstDash val="solid"/>
            <a:round/>
            <a:headEnd len="med" w="med" type="none"/>
            <a:tailEnd len="med" w="med" type="triangle"/>
          </a:ln>
        </p:spPr>
      </p:cxnSp>
      <p:sp>
        <p:nvSpPr>
          <p:cNvPr id="516" name="Google Shape;516;p48"/>
          <p:cNvSpPr txBox="1"/>
          <p:nvPr/>
        </p:nvSpPr>
        <p:spPr>
          <a:xfrm>
            <a:off x="1239925" y="2564425"/>
            <a:ext cx="752400" cy="1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image</a:t>
            </a:r>
            <a:endParaRPr sz="1200">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9"/>
          <p:cNvSpPr txBox="1"/>
          <p:nvPr>
            <p:ph idx="1" type="body"/>
          </p:nvPr>
        </p:nvSpPr>
        <p:spPr>
          <a:xfrm>
            <a:off x="0" y="742900"/>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4. </a:t>
            </a:r>
            <a:r>
              <a:rPr lang="en-GB" sz="1700">
                <a:solidFill>
                  <a:schemeClr val="dk1"/>
                </a:solidFill>
              </a:rPr>
              <a:t>DFD.3: Ben Graham:</a:t>
            </a:r>
            <a:endParaRPr sz="1700">
              <a:solidFill>
                <a:schemeClr val="dk1"/>
              </a:solidFill>
            </a:endParaRPr>
          </a:p>
        </p:txBody>
      </p:sp>
      <p:sp>
        <p:nvSpPr>
          <p:cNvPr id="522" name="Google Shape;522;p49"/>
          <p:cNvSpPr txBox="1"/>
          <p:nvPr/>
        </p:nvSpPr>
        <p:spPr>
          <a:xfrm>
            <a:off x="-926275" y="2842875"/>
            <a:ext cx="3060600" cy="2838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lang="en-GB" sz="1300">
                <a:solidFill>
                  <a:schemeClr val="dk2"/>
                </a:solidFill>
              </a:rPr>
              <a:t>Retinal images</a:t>
            </a:r>
            <a:endParaRPr sz="1300">
              <a:solidFill>
                <a:schemeClr val="dk2"/>
              </a:solidFill>
            </a:endParaRPr>
          </a:p>
        </p:txBody>
      </p:sp>
      <p:sp>
        <p:nvSpPr>
          <p:cNvPr id="523" name="Google Shape;523;p49"/>
          <p:cNvSpPr/>
          <p:nvPr/>
        </p:nvSpPr>
        <p:spPr>
          <a:xfrm>
            <a:off x="6172975" y="2337900"/>
            <a:ext cx="1392000" cy="467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Preprocessed image</a:t>
            </a:r>
            <a:endParaRPr b="1"/>
          </a:p>
        </p:txBody>
      </p:sp>
      <p:sp>
        <p:nvSpPr>
          <p:cNvPr id="524" name="Google Shape;524;p49"/>
          <p:cNvSpPr/>
          <p:nvPr/>
        </p:nvSpPr>
        <p:spPr>
          <a:xfrm>
            <a:off x="2274875" y="1700725"/>
            <a:ext cx="326100" cy="19356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p49"/>
          <p:cNvSpPr txBox="1"/>
          <p:nvPr/>
        </p:nvSpPr>
        <p:spPr>
          <a:xfrm rot="-5400000">
            <a:off x="1073600" y="2304100"/>
            <a:ext cx="2588100" cy="294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GB">
                <a:solidFill>
                  <a:schemeClr val="dk2"/>
                </a:solidFill>
              </a:rPr>
              <a:t>Scale Radius</a:t>
            </a:r>
            <a:endParaRPr>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526" name="Google Shape;526;p49"/>
          <p:cNvSpPr/>
          <p:nvPr/>
        </p:nvSpPr>
        <p:spPr>
          <a:xfrm>
            <a:off x="2982363" y="1287025"/>
            <a:ext cx="435000" cy="27630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49"/>
          <p:cNvSpPr txBox="1"/>
          <p:nvPr/>
        </p:nvSpPr>
        <p:spPr>
          <a:xfrm rot="-5400000">
            <a:off x="1633050" y="2137250"/>
            <a:ext cx="29928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rPr>
              <a:t>Subtract local average color</a:t>
            </a:r>
            <a:endParaRPr sz="1300">
              <a:solidFill>
                <a:schemeClr val="dk2"/>
              </a:solidFill>
            </a:endParaRPr>
          </a:p>
        </p:txBody>
      </p:sp>
      <p:sp>
        <p:nvSpPr>
          <p:cNvPr id="528" name="Google Shape;528;p49"/>
          <p:cNvSpPr/>
          <p:nvPr/>
        </p:nvSpPr>
        <p:spPr>
          <a:xfrm>
            <a:off x="3956188" y="1493500"/>
            <a:ext cx="435000" cy="2169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9" name="Google Shape;529;p49"/>
          <p:cNvSpPr txBox="1"/>
          <p:nvPr/>
        </p:nvSpPr>
        <p:spPr>
          <a:xfrm>
            <a:off x="2840350" y="972150"/>
            <a:ext cx="36210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530" name="Google Shape;530;p49"/>
          <p:cNvSpPr txBox="1"/>
          <p:nvPr/>
        </p:nvSpPr>
        <p:spPr>
          <a:xfrm rot="-5400000">
            <a:off x="2941763" y="2298700"/>
            <a:ext cx="23673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rPr>
              <a:t>  Apply Circular Mask</a:t>
            </a:r>
            <a:endParaRPr sz="1300">
              <a:solidFill>
                <a:schemeClr val="dk2"/>
              </a:solidFill>
            </a:endParaRPr>
          </a:p>
        </p:txBody>
      </p:sp>
      <p:sp>
        <p:nvSpPr>
          <p:cNvPr id="531" name="Google Shape;531;p49"/>
          <p:cNvSpPr/>
          <p:nvPr/>
        </p:nvSpPr>
        <p:spPr>
          <a:xfrm>
            <a:off x="4788300" y="1778950"/>
            <a:ext cx="304500" cy="15984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49"/>
          <p:cNvSpPr txBox="1"/>
          <p:nvPr/>
        </p:nvSpPr>
        <p:spPr>
          <a:xfrm rot="-5400000">
            <a:off x="3887525" y="2452300"/>
            <a:ext cx="1953000" cy="1719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GB" sz="1300">
                <a:solidFill>
                  <a:schemeClr val="dk2"/>
                </a:solidFill>
              </a:rPr>
              <a:t>Resize</a:t>
            </a:r>
            <a:endParaRPr sz="1300">
              <a:solidFill>
                <a:schemeClr val="dk2"/>
              </a:solidFill>
            </a:endParaRPr>
          </a:p>
        </p:txBody>
      </p:sp>
      <p:cxnSp>
        <p:nvCxnSpPr>
          <p:cNvPr id="533" name="Google Shape;533;p49"/>
          <p:cNvCxnSpPr/>
          <p:nvPr/>
        </p:nvCxnSpPr>
        <p:spPr>
          <a:xfrm>
            <a:off x="1770500" y="2572000"/>
            <a:ext cx="532200" cy="1230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p49"/>
          <p:cNvCxnSpPr/>
          <p:nvPr/>
        </p:nvCxnSpPr>
        <p:spPr>
          <a:xfrm flipH="1" rot="10800000">
            <a:off x="5071100" y="2568250"/>
            <a:ext cx="1093200" cy="19800"/>
          </a:xfrm>
          <a:prstGeom prst="straightConnector1">
            <a:avLst/>
          </a:prstGeom>
          <a:noFill/>
          <a:ln cap="flat" cmpd="sng" w="9525">
            <a:solidFill>
              <a:schemeClr val="dk2"/>
            </a:solidFill>
            <a:prstDash val="solid"/>
            <a:round/>
            <a:headEnd len="med" w="med" type="none"/>
            <a:tailEnd len="med" w="med" type="triangle"/>
          </a:ln>
        </p:spPr>
      </p:cxnSp>
      <p:cxnSp>
        <p:nvCxnSpPr>
          <p:cNvPr id="535" name="Google Shape;535;p49"/>
          <p:cNvCxnSpPr/>
          <p:nvPr/>
        </p:nvCxnSpPr>
        <p:spPr>
          <a:xfrm>
            <a:off x="2600975" y="2572750"/>
            <a:ext cx="369600" cy="10800"/>
          </a:xfrm>
          <a:prstGeom prst="straightConnector1">
            <a:avLst/>
          </a:prstGeom>
          <a:noFill/>
          <a:ln cap="flat" cmpd="sng" w="9525">
            <a:solidFill>
              <a:schemeClr val="dk2"/>
            </a:solidFill>
            <a:prstDash val="solid"/>
            <a:round/>
            <a:headEnd len="med" w="med" type="none"/>
            <a:tailEnd len="med" w="med" type="triangle"/>
          </a:ln>
        </p:spPr>
      </p:cxnSp>
      <p:cxnSp>
        <p:nvCxnSpPr>
          <p:cNvPr id="536" name="Google Shape;536;p49"/>
          <p:cNvCxnSpPr/>
          <p:nvPr/>
        </p:nvCxnSpPr>
        <p:spPr>
          <a:xfrm>
            <a:off x="4386975" y="2572750"/>
            <a:ext cx="369600" cy="10800"/>
          </a:xfrm>
          <a:prstGeom prst="straightConnector1">
            <a:avLst/>
          </a:prstGeom>
          <a:noFill/>
          <a:ln cap="flat" cmpd="sng" w="9525">
            <a:solidFill>
              <a:schemeClr val="dk2"/>
            </a:solidFill>
            <a:prstDash val="solid"/>
            <a:round/>
            <a:headEnd len="med" w="med" type="none"/>
            <a:tailEnd len="med" w="med" type="triangle"/>
          </a:ln>
        </p:spPr>
      </p:cxnSp>
      <p:cxnSp>
        <p:nvCxnSpPr>
          <p:cNvPr id="537" name="Google Shape;537;p49"/>
          <p:cNvCxnSpPr/>
          <p:nvPr/>
        </p:nvCxnSpPr>
        <p:spPr>
          <a:xfrm>
            <a:off x="3354613" y="2570500"/>
            <a:ext cx="648300" cy="15300"/>
          </a:xfrm>
          <a:prstGeom prst="straightConnector1">
            <a:avLst/>
          </a:prstGeom>
          <a:noFill/>
          <a:ln cap="flat" cmpd="sng" w="9525">
            <a:solidFill>
              <a:schemeClr val="dk2"/>
            </a:solidFill>
            <a:prstDash val="solid"/>
            <a:round/>
            <a:headEnd len="med" w="med" type="none"/>
            <a:tailEnd len="med" w="med" type="triangle"/>
          </a:ln>
        </p:spPr>
      </p:cxnSp>
      <p:sp>
        <p:nvSpPr>
          <p:cNvPr id="538" name="Google Shape;538;p49"/>
          <p:cNvSpPr/>
          <p:nvPr/>
        </p:nvSpPr>
        <p:spPr>
          <a:xfrm>
            <a:off x="20850" y="2233875"/>
            <a:ext cx="779700" cy="6090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49"/>
          <p:cNvSpPr txBox="1"/>
          <p:nvPr/>
        </p:nvSpPr>
        <p:spPr>
          <a:xfrm>
            <a:off x="152250" y="2315200"/>
            <a:ext cx="648300" cy="2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cxnSp>
        <p:nvCxnSpPr>
          <p:cNvPr id="540" name="Google Shape;540;p49"/>
          <p:cNvCxnSpPr/>
          <p:nvPr/>
        </p:nvCxnSpPr>
        <p:spPr>
          <a:xfrm>
            <a:off x="1002600" y="2342300"/>
            <a:ext cx="717600" cy="0"/>
          </a:xfrm>
          <a:prstGeom prst="straightConnector1">
            <a:avLst/>
          </a:prstGeom>
          <a:noFill/>
          <a:ln cap="flat" cmpd="sng" w="9525">
            <a:solidFill>
              <a:schemeClr val="dk2"/>
            </a:solidFill>
            <a:prstDash val="solid"/>
            <a:round/>
            <a:headEnd len="med" w="med" type="none"/>
            <a:tailEnd len="med" w="med" type="none"/>
          </a:ln>
        </p:spPr>
      </p:cxnSp>
      <p:cxnSp>
        <p:nvCxnSpPr>
          <p:cNvPr id="541" name="Google Shape;541;p49"/>
          <p:cNvCxnSpPr/>
          <p:nvPr/>
        </p:nvCxnSpPr>
        <p:spPr>
          <a:xfrm>
            <a:off x="1035225" y="2733775"/>
            <a:ext cx="739500" cy="0"/>
          </a:xfrm>
          <a:prstGeom prst="straightConnector1">
            <a:avLst/>
          </a:prstGeom>
          <a:noFill/>
          <a:ln cap="flat" cmpd="sng" w="9525">
            <a:solidFill>
              <a:schemeClr val="dk2"/>
            </a:solidFill>
            <a:prstDash val="solid"/>
            <a:round/>
            <a:headEnd len="med" w="med" type="none"/>
            <a:tailEnd len="med" w="med" type="none"/>
          </a:ln>
        </p:spPr>
      </p:cxnSp>
      <p:sp>
        <p:nvSpPr>
          <p:cNvPr id="542" name="Google Shape;542;p49"/>
          <p:cNvSpPr txBox="1"/>
          <p:nvPr/>
        </p:nvSpPr>
        <p:spPr>
          <a:xfrm>
            <a:off x="994675" y="2363938"/>
            <a:ext cx="779700" cy="1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i</a:t>
            </a:r>
            <a:r>
              <a:rPr lang="en-GB" sz="1200">
                <a:solidFill>
                  <a:schemeClr val="dk2"/>
                </a:solidFill>
              </a:rPr>
              <a:t>mage</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cxnSp>
        <p:nvCxnSpPr>
          <p:cNvPr id="543" name="Google Shape;543;p49"/>
          <p:cNvCxnSpPr/>
          <p:nvPr/>
        </p:nvCxnSpPr>
        <p:spPr>
          <a:xfrm>
            <a:off x="698125" y="2538250"/>
            <a:ext cx="413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0"/>
          <p:cNvSpPr txBox="1"/>
          <p:nvPr>
            <p:ph idx="1" type="body"/>
          </p:nvPr>
        </p:nvSpPr>
        <p:spPr>
          <a:xfrm>
            <a:off x="0" y="609150"/>
            <a:ext cx="8520600" cy="409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5. DFD.4: Modified Approach</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49" name="Google Shape;549;p50"/>
          <p:cNvSpPr txBox="1"/>
          <p:nvPr/>
        </p:nvSpPr>
        <p:spPr>
          <a:xfrm>
            <a:off x="111000" y="3076250"/>
            <a:ext cx="16854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2"/>
                </a:solidFill>
              </a:rPr>
              <a:t>Retinal image</a:t>
            </a:r>
            <a:endParaRPr sz="1100">
              <a:solidFill>
                <a:schemeClr val="dk2"/>
              </a:solidFill>
            </a:endParaRPr>
          </a:p>
        </p:txBody>
      </p:sp>
      <p:cxnSp>
        <p:nvCxnSpPr>
          <p:cNvPr id="550" name="Google Shape;550;p50"/>
          <p:cNvCxnSpPr/>
          <p:nvPr/>
        </p:nvCxnSpPr>
        <p:spPr>
          <a:xfrm>
            <a:off x="1796400" y="2725588"/>
            <a:ext cx="826500" cy="8100"/>
          </a:xfrm>
          <a:prstGeom prst="straightConnector1">
            <a:avLst/>
          </a:prstGeom>
          <a:noFill/>
          <a:ln cap="flat" cmpd="sng" w="9525">
            <a:solidFill>
              <a:schemeClr val="dk2"/>
            </a:solidFill>
            <a:prstDash val="solid"/>
            <a:round/>
            <a:headEnd len="med" w="med" type="none"/>
            <a:tailEnd len="med" w="med" type="triangle"/>
          </a:ln>
        </p:spPr>
      </p:cxnSp>
      <p:sp>
        <p:nvSpPr>
          <p:cNvPr id="551" name="Google Shape;551;p50"/>
          <p:cNvSpPr/>
          <p:nvPr/>
        </p:nvSpPr>
        <p:spPr>
          <a:xfrm>
            <a:off x="2709850" y="1711600"/>
            <a:ext cx="456600" cy="22185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p50"/>
          <p:cNvSpPr txBox="1"/>
          <p:nvPr/>
        </p:nvSpPr>
        <p:spPr>
          <a:xfrm rot="-5400000">
            <a:off x="1606263" y="2514000"/>
            <a:ext cx="26532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2"/>
                </a:solidFill>
              </a:rPr>
              <a:t>Apply CLAHE on Green Channel</a:t>
            </a:r>
            <a:endParaRPr sz="1100">
              <a:solidFill>
                <a:schemeClr val="dk2"/>
              </a:solidFill>
            </a:endParaRPr>
          </a:p>
        </p:txBody>
      </p:sp>
      <p:cxnSp>
        <p:nvCxnSpPr>
          <p:cNvPr id="553" name="Google Shape;553;p50"/>
          <p:cNvCxnSpPr/>
          <p:nvPr/>
        </p:nvCxnSpPr>
        <p:spPr>
          <a:xfrm flipH="1" rot="10800000">
            <a:off x="3242825" y="2722888"/>
            <a:ext cx="532800" cy="2700"/>
          </a:xfrm>
          <a:prstGeom prst="straightConnector1">
            <a:avLst/>
          </a:prstGeom>
          <a:noFill/>
          <a:ln cap="flat" cmpd="sng" w="9525">
            <a:solidFill>
              <a:schemeClr val="dk2"/>
            </a:solidFill>
            <a:prstDash val="solid"/>
            <a:round/>
            <a:headEnd len="med" w="med" type="none"/>
            <a:tailEnd len="med" w="med" type="triangle"/>
          </a:ln>
        </p:spPr>
      </p:cxnSp>
      <p:sp>
        <p:nvSpPr>
          <p:cNvPr id="554" name="Google Shape;554;p50"/>
          <p:cNvSpPr/>
          <p:nvPr/>
        </p:nvSpPr>
        <p:spPr>
          <a:xfrm>
            <a:off x="5037250" y="1571500"/>
            <a:ext cx="348000" cy="23163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p50"/>
          <p:cNvSpPr txBox="1"/>
          <p:nvPr/>
        </p:nvSpPr>
        <p:spPr>
          <a:xfrm rot="-5400000">
            <a:off x="4261900" y="2791500"/>
            <a:ext cx="1963800" cy="4131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GB" sz="1300">
                <a:solidFill>
                  <a:schemeClr val="dk2"/>
                </a:solidFill>
              </a:rPr>
              <a:t>Ben graham </a:t>
            </a:r>
            <a:endParaRPr sz="1300">
              <a:solidFill>
                <a:schemeClr val="dk2"/>
              </a:solidFill>
            </a:endParaRPr>
          </a:p>
        </p:txBody>
      </p:sp>
      <p:sp>
        <p:nvSpPr>
          <p:cNvPr id="556" name="Google Shape;556;p50"/>
          <p:cNvSpPr/>
          <p:nvPr/>
        </p:nvSpPr>
        <p:spPr>
          <a:xfrm>
            <a:off x="3742750" y="1608400"/>
            <a:ext cx="283800" cy="2424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7" name="Google Shape;557;p50"/>
          <p:cNvSpPr txBox="1"/>
          <p:nvPr/>
        </p:nvSpPr>
        <p:spPr>
          <a:xfrm rot="-5400000">
            <a:off x="2778225" y="2684500"/>
            <a:ext cx="21150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Clip image to 90%</a:t>
            </a:r>
            <a:endParaRPr sz="1200">
              <a:solidFill>
                <a:schemeClr val="dk2"/>
              </a:solidFill>
            </a:endParaRPr>
          </a:p>
        </p:txBody>
      </p:sp>
      <p:sp>
        <p:nvSpPr>
          <p:cNvPr id="558" name="Google Shape;558;p50"/>
          <p:cNvSpPr/>
          <p:nvPr/>
        </p:nvSpPr>
        <p:spPr>
          <a:xfrm>
            <a:off x="4395550" y="1608400"/>
            <a:ext cx="272700" cy="2424900"/>
          </a:xfrm>
          <a:prstGeom prst="ellipse">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9" name="Google Shape;559;p50"/>
          <p:cNvSpPr txBox="1"/>
          <p:nvPr/>
        </p:nvSpPr>
        <p:spPr>
          <a:xfrm rot="-5400000">
            <a:off x="3541075" y="2826400"/>
            <a:ext cx="18825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rPr>
              <a:t>Gaussian blur</a:t>
            </a:r>
            <a:endParaRPr sz="1300">
              <a:solidFill>
                <a:schemeClr val="dk2"/>
              </a:solidFill>
            </a:endParaRPr>
          </a:p>
        </p:txBody>
      </p:sp>
      <p:cxnSp>
        <p:nvCxnSpPr>
          <p:cNvPr id="560" name="Google Shape;560;p50"/>
          <p:cNvCxnSpPr/>
          <p:nvPr/>
        </p:nvCxnSpPr>
        <p:spPr>
          <a:xfrm flipH="1" rot="10800000">
            <a:off x="3835450" y="2728288"/>
            <a:ext cx="532800" cy="2700"/>
          </a:xfrm>
          <a:prstGeom prst="straightConnector1">
            <a:avLst/>
          </a:prstGeom>
          <a:noFill/>
          <a:ln cap="flat" cmpd="sng" w="9525">
            <a:solidFill>
              <a:schemeClr val="dk2"/>
            </a:solidFill>
            <a:prstDash val="solid"/>
            <a:round/>
            <a:headEnd len="med" w="med" type="none"/>
            <a:tailEnd len="med" w="med" type="triangle"/>
          </a:ln>
        </p:spPr>
      </p:cxnSp>
      <p:cxnSp>
        <p:nvCxnSpPr>
          <p:cNvPr id="561" name="Google Shape;561;p50"/>
          <p:cNvCxnSpPr/>
          <p:nvPr/>
        </p:nvCxnSpPr>
        <p:spPr>
          <a:xfrm flipH="1" rot="10800000">
            <a:off x="4689250" y="2722888"/>
            <a:ext cx="532800" cy="2700"/>
          </a:xfrm>
          <a:prstGeom prst="straightConnector1">
            <a:avLst/>
          </a:prstGeom>
          <a:noFill/>
          <a:ln cap="flat" cmpd="sng" w="9525">
            <a:solidFill>
              <a:schemeClr val="dk2"/>
            </a:solidFill>
            <a:prstDash val="solid"/>
            <a:round/>
            <a:headEnd len="med" w="med" type="none"/>
            <a:tailEnd len="med" w="med" type="triangle"/>
          </a:ln>
        </p:spPr>
      </p:cxnSp>
      <p:sp>
        <p:nvSpPr>
          <p:cNvPr id="562" name="Google Shape;562;p50"/>
          <p:cNvSpPr/>
          <p:nvPr/>
        </p:nvSpPr>
        <p:spPr>
          <a:xfrm>
            <a:off x="6303850" y="1923550"/>
            <a:ext cx="1348500" cy="1620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Preprocessed image</a:t>
            </a:r>
            <a:endParaRPr/>
          </a:p>
        </p:txBody>
      </p:sp>
      <p:cxnSp>
        <p:nvCxnSpPr>
          <p:cNvPr id="563" name="Google Shape;563;p50"/>
          <p:cNvCxnSpPr/>
          <p:nvPr/>
        </p:nvCxnSpPr>
        <p:spPr>
          <a:xfrm>
            <a:off x="5477350" y="2725588"/>
            <a:ext cx="826500" cy="8100"/>
          </a:xfrm>
          <a:prstGeom prst="straightConnector1">
            <a:avLst/>
          </a:prstGeom>
          <a:noFill/>
          <a:ln cap="flat" cmpd="sng" w="9525">
            <a:solidFill>
              <a:schemeClr val="dk2"/>
            </a:solidFill>
            <a:prstDash val="solid"/>
            <a:round/>
            <a:headEnd len="med" w="med" type="none"/>
            <a:tailEnd len="med" w="med" type="triangle"/>
          </a:ln>
        </p:spPr>
      </p:cxnSp>
      <p:sp>
        <p:nvSpPr>
          <p:cNvPr id="564" name="Google Shape;564;p50"/>
          <p:cNvSpPr/>
          <p:nvPr/>
        </p:nvSpPr>
        <p:spPr>
          <a:xfrm>
            <a:off x="222025" y="2403425"/>
            <a:ext cx="771950" cy="652450"/>
          </a:xfrm>
          <a:prstGeom prst="flowChartMagneticDisk">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565" name="Google Shape;565;p50"/>
          <p:cNvCxnSpPr/>
          <p:nvPr/>
        </p:nvCxnSpPr>
        <p:spPr>
          <a:xfrm>
            <a:off x="1198325" y="2548925"/>
            <a:ext cx="696000" cy="10800"/>
          </a:xfrm>
          <a:prstGeom prst="straightConnector1">
            <a:avLst/>
          </a:prstGeom>
          <a:noFill/>
          <a:ln cap="flat" cmpd="sng" w="9525">
            <a:solidFill>
              <a:schemeClr val="dk2"/>
            </a:solidFill>
            <a:prstDash val="solid"/>
            <a:round/>
            <a:headEnd len="med" w="med" type="none"/>
            <a:tailEnd len="med" w="med" type="none"/>
          </a:ln>
        </p:spPr>
      </p:cxnSp>
      <p:cxnSp>
        <p:nvCxnSpPr>
          <p:cNvPr id="566" name="Google Shape;566;p50"/>
          <p:cNvCxnSpPr/>
          <p:nvPr/>
        </p:nvCxnSpPr>
        <p:spPr>
          <a:xfrm>
            <a:off x="1181975" y="2899575"/>
            <a:ext cx="728700" cy="10800"/>
          </a:xfrm>
          <a:prstGeom prst="straightConnector1">
            <a:avLst/>
          </a:prstGeom>
          <a:noFill/>
          <a:ln cap="flat" cmpd="sng" w="9525">
            <a:solidFill>
              <a:schemeClr val="dk2"/>
            </a:solidFill>
            <a:prstDash val="solid"/>
            <a:round/>
            <a:headEnd len="med" w="med" type="none"/>
            <a:tailEnd len="med" w="med" type="none"/>
          </a:ln>
        </p:spPr>
      </p:cxnSp>
      <p:sp>
        <p:nvSpPr>
          <p:cNvPr id="567" name="Google Shape;567;p50"/>
          <p:cNvSpPr txBox="1"/>
          <p:nvPr/>
        </p:nvSpPr>
        <p:spPr>
          <a:xfrm>
            <a:off x="1154700" y="2514854"/>
            <a:ext cx="826500" cy="4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2"/>
                </a:solidFill>
              </a:rPr>
              <a:t>Image</a:t>
            </a:r>
            <a:endParaRPr sz="1300">
              <a:solidFill>
                <a:schemeClr val="dk2"/>
              </a:solidFill>
            </a:endParaRPr>
          </a:p>
        </p:txBody>
      </p:sp>
      <p:cxnSp>
        <p:nvCxnSpPr>
          <p:cNvPr id="568" name="Google Shape;568;p50"/>
          <p:cNvCxnSpPr/>
          <p:nvPr/>
        </p:nvCxnSpPr>
        <p:spPr>
          <a:xfrm>
            <a:off x="840500" y="2733700"/>
            <a:ext cx="435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572" name="Shape 572"/>
        <p:cNvGrpSpPr/>
        <p:nvPr/>
      </p:nvGrpSpPr>
      <p:grpSpPr>
        <a:xfrm>
          <a:off x="0" y="0"/>
          <a:ext cx="0" cy="0"/>
          <a:chOff x="0" y="0"/>
          <a:chExt cx="0" cy="0"/>
        </a:xfrm>
      </p:grpSpPr>
      <p:sp>
        <p:nvSpPr>
          <p:cNvPr id="573" name="Google Shape;573;p51"/>
          <p:cNvSpPr/>
          <p:nvPr/>
        </p:nvSpPr>
        <p:spPr>
          <a:xfrm>
            <a:off x="284900" y="504575"/>
            <a:ext cx="1022100" cy="619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Input</a:t>
            </a:r>
            <a:endParaRPr b="1"/>
          </a:p>
        </p:txBody>
      </p:sp>
      <p:sp>
        <p:nvSpPr>
          <p:cNvPr id="574" name="Google Shape;574;p51"/>
          <p:cNvSpPr/>
          <p:nvPr/>
        </p:nvSpPr>
        <p:spPr>
          <a:xfrm>
            <a:off x="1513700" y="689425"/>
            <a:ext cx="826500" cy="76200"/>
          </a:xfrm>
          <a:prstGeom prst="rightArrow">
            <a:avLst>
              <a:gd fmla="val 50000" name="adj1"/>
              <a:gd fmla="val 37112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51"/>
          <p:cNvSpPr/>
          <p:nvPr/>
        </p:nvSpPr>
        <p:spPr>
          <a:xfrm>
            <a:off x="2481500" y="0"/>
            <a:ext cx="6187500" cy="5143500"/>
          </a:xfrm>
          <a:prstGeom prst="rect">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p51"/>
          <p:cNvSpPr/>
          <p:nvPr/>
        </p:nvSpPr>
        <p:spPr>
          <a:xfrm>
            <a:off x="2709850" y="363200"/>
            <a:ext cx="369600" cy="532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51"/>
          <p:cNvSpPr/>
          <p:nvPr/>
        </p:nvSpPr>
        <p:spPr>
          <a:xfrm>
            <a:off x="2775250" y="461125"/>
            <a:ext cx="369600" cy="532800"/>
          </a:xfrm>
          <a:prstGeom prst="rect">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51"/>
          <p:cNvSpPr txBox="1"/>
          <p:nvPr/>
        </p:nvSpPr>
        <p:spPr>
          <a:xfrm>
            <a:off x="2666350" y="1048275"/>
            <a:ext cx="880800" cy="1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Files</a:t>
            </a:r>
            <a:endParaRPr sz="400">
              <a:solidFill>
                <a:schemeClr val="dk2"/>
              </a:solidFill>
            </a:endParaRPr>
          </a:p>
        </p:txBody>
      </p:sp>
      <p:sp>
        <p:nvSpPr>
          <p:cNvPr id="579" name="Google Shape;579;p51"/>
          <p:cNvSpPr/>
          <p:nvPr/>
        </p:nvSpPr>
        <p:spPr>
          <a:xfrm>
            <a:off x="3286350" y="689425"/>
            <a:ext cx="826500" cy="76200"/>
          </a:xfrm>
          <a:prstGeom prst="rightArrow">
            <a:avLst>
              <a:gd fmla="val 50000" name="adj1"/>
              <a:gd fmla="val 37112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p51"/>
          <p:cNvSpPr/>
          <p:nvPr/>
        </p:nvSpPr>
        <p:spPr>
          <a:xfrm>
            <a:off x="4254350" y="461125"/>
            <a:ext cx="1131000" cy="4131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Pandas</a:t>
            </a:r>
            <a:endParaRPr/>
          </a:p>
        </p:txBody>
      </p:sp>
      <p:sp>
        <p:nvSpPr>
          <p:cNvPr id="581" name="Google Shape;581;p51"/>
          <p:cNvSpPr/>
          <p:nvPr/>
        </p:nvSpPr>
        <p:spPr>
          <a:xfrm>
            <a:off x="5526850" y="629575"/>
            <a:ext cx="826500" cy="76200"/>
          </a:xfrm>
          <a:prstGeom prst="rightArrow">
            <a:avLst>
              <a:gd fmla="val 50000" name="adj1"/>
              <a:gd fmla="val 37112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2" name="Google Shape;582;p51"/>
          <p:cNvSpPr/>
          <p:nvPr/>
        </p:nvSpPr>
        <p:spPr>
          <a:xfrm>
            <a:off x="6353350" y="423050"/>
            <a:ext cx="1131000" cy="4131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Numpy</a:t>
            </a:r>
            <a:endParaRPr/>
          </a:p>
        </p:txBody>
      </p:sp>
      <p:sp>
        <p:nvSpPr>
          <p:cNvPr id="583" name="Google Shape;583;p51"/>
          <p:cNvSpPr/>
          <p:nvPr/>
        </p:nvSpPr>
        <p:spPr>
          <a:xfrm rot="5400000">
            <a:off x="6666100" y="1050975"/>
            <a:ext cx="505500" cy="76200"/>
          </a:xfrm>
          <a:prstGeom prst="rightArrow">
            <a:avLst>
              <a:gd fmla="val 50000" name="adj1"/>
              <a:gd fmla="val 37112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51"/>
          <p:cNvSpPr/>
          <p:nvPr/>
        </p:nvSpPr>
        <p:spPr>
          <a:xfrm>
            <a:off x="6265725" y="1290188"/>
            <a:ext cx="1435500" cy="30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DataFrame</a:t>
            </a:r>
            <a:endParaRPr/>
          </a:p>
        </p:txBody>
      </p:sp>
      <p:sp>
        <p:nvSpPr>
          <p:cNvPr id="585" name="Google Shape;585;p51"/>
          <p:cNvSpPr/>
          <p:nvPr/>
        </p:nvSpPr>
        <p:spPr>
          <a:xfrm rot="5400000">
            <a:off x="6653800" y="1821650"/>
            <a:ext cx="530100" cy="76200"/>
          </a:xfrm>
          <a:prstGeom prst="rightArrow">
            <a:avLst>
              <a:gd fmla="val 50000" name="adj1"/>
              <a:gd fmla="val 37112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6" name="Google Shape;586;p51"/>
          <p:cNvSpPr/>
          <p:nvPr/>
        </p:nvSpPr>
        <p:spPr>
          <a:xfrm>
            <a:off x="6059100" y="2886025"/>
            <a:ext cx="663300" cy="9897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Train</a:t>
            </a:r>
            <a:endParaRPr/>
          </a:p>
          <a:p>
            <a:pPr indent="0" lvl="0" marL="0" rtl="0" algn="ctr">
              <a:spcBef>
                <a:spcPts val="0"/>
              </a:spcBef>
              <a:spcAft>
                <a:spcPts val="0"/>
              </a:spcAft>
              <a:buNone/>
            </a:pPr>
            <a:r>
              <a:rPr lang="en-GB"/>
              <a:t>Generator</a:t>
            </a:r>
            <a:endParaRPr/>
          </a:p>
        </p:txBody>
      </p:sp>
      <p:sp>
        <p:nvSpPr>
          <p:cNvPr id="587" name="Google Shape;587;p51"/>
          <p:cNvSpPr/>
          <p:nvPr/>
        </p:nvSpPr>
        <p:spPr>
          <a:xfrm>
            <a:off x="7092300" y="2886025"/>
            <a:ext cx="663300" cy="9897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Validation generator</a:t>
            </a:r>
            <a:endParaRPr/>
          </a:p>
        </p:txBody>
      </p:sp>
      <p:sp>
        <p:nvSpPr>
          <p:cNvPr id="588" name="Google Shape;588;p51"/>
          <p:cNvSpPr/>
          <p:nvPr/>
        </p:nvSpPr>
        <p:spPr>
          <a:xfrm rot="-5400000">
            <a:off x="6587206" y="1480950"/>
            <a:ext cx="663300" cy="18207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51"/>
          <p:cNvSpPr txBox="1"/>
          <p:nvPr/>
        </p:nvSpPr>
        <p:spPr>
          <a:xfrm>
            <a:off x="6008500" y="1961675"/>
            <a:ext cx="182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Image</a:t>
            </a:r>
            <a:endParaRPr sz="1800">
              <a:solidFill>
                <a:schemeClr val="dk1"/>
              </a:solidFill>
            </a:endParaRPr>
          </a:p>
          <a:p>
            <a:pPr indent="0" lvl="0" marL="0" rtl="0" algn="l">
              <a:spcBef>
                <a:spcPts val="0"/>
              </a:spcBef>
              <a:spcAft>
                <a:spcPts val="0"/>
              </a:spcAft>
              <a:buNone/>
            </a:pPr>
            <a:r>
              <a:rPr lang="en-GB" sz="1800">
                <a:solidFill>
                  <a:schemeClr val="dk1"/>
                </a:solidFill>
              </a:rPr>
              <a:t>Datagenerator</a:t>
            </a:r>
            <a:endParaRPr sz="1800">
              <a:solidFill>
                <a:schemeClr val="dk1"/>
              </a:solidFill>
            </a:endParaRPr>
          </a:p>
        </p:txBody>
      </p:sp>
      <p:sp>
        <p:nvSpPr>
          <p:cNvPr id="590" name="Google Shape;590;p51"/>
          <p:cNvSpPr/>
          <p:nvPr/>
        </p:nvSpPr>
        <p:spPr>
          <a:xfrm rot="5400000">
            <a:off x="6653800" y="4102675"/>
            <a:ext cx="530100" cy="76200"/>
          </a:xfrm>
          <a:prstGeom prst="rightArrow">
            <a:avLst>
              <a:gd fmla="val 50000" name="adj1"/>
              <a:gd fmla="val 15360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51"/>
          <p:cNvSpPr/>
          <p:nvPr/>
        </p:nvSpPr>
        <p:spPr>
          <a:xfrm>
            <a:off x="7581500" y="412150"/>
            <a:ext cx="1131000" cy="4131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opencv</a:t>
            </a:r>
            <a:endParaRPr/>
          </a:p>
        </p:txBody>
      </p:sp>
      <p:sp>
        <p:nvSpPr>
          <p:cNvPr id="592" name="Google Shape;592;p51"/>
          <p:cNvSpPr/>
          <p:nvPr/>
        </p:nvSpPr>
        <p:spPr>
          <a:xfrm rot="7722323">
            <a:off x="7581483" y="1019597"/>
            <a:ext cx="530132" cy="76182"/>
          </a:xfrm>
          <a:prstGeom prst="rightArrow">
            <a:avLst>
              <a:gd fmla="val 50000" name="adj1"/>
              <a:gd fmla="val 15360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3" name="Google Shape;593;p51"/>
          <p:cNvSpPr txBox="1"/>
          <p:nvPr/>
        </p:nvSpPr>
        <p:spPr>
          <a:xfrm>
            <a:off x="7651100" y="825250"/>
            <a:ext cx="1065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2"/>
                </a:solidFill>
              </a:rPr>
              <a:t>Preprocessing</a:t>
            </a:r>
            <a:endParaRPr sz="1000">
              <a:solidFill>
                <a:schemeClr val="dk2"/>
              </a:solidFill>
            </a:endParaRPr>
          </a:p>
        </p:txBody>
      </p:sp>
      <p:sp>
        <p:nvSpPr>
          <p:cNvPr id="594" name="Google Shape;594;p51"/>
          <p:cNvSpPr/>
          <p:nvPr/>
        </p:nvSpPr>
        <p:spPr>
          <a:xfrm>
            <a:off x="6201100" y="4495580"/>
            <a:ext cx="1435500" cy="413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TensorFlow Keras</a:t>
            </a:r>
            <a:endParaRPr/>
          </a:p>
        </p:txBody>
      </p:sp>
      <p:sp>
        <p:nvSpPr>
          <p:cNvPr id="595" name="Google Shape;595;p51"/>
          <p:cNvSpPr/>
          <p:nvPr/>
        </p:nvSpPr>
        <p:spPr>
          <a:xfrm>
            <a:off x="4572000" y="4495575"/>
            <a:ext cx="1131000" cy="4131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Optuna </a:t>
            </a:r>
            <a:endParaRPr/>
          </a:p>
        </p:txBody>
      </p:sp>
      <p:sp>
        <p:nvSpPr>
          <p:cNvPr id="596" name="Google Shape;596;p51"/>
          <p:cNvSpPr txBox="1"/>
          <p:nvPr/>
        </p:nvSpPr>
        <p:spPr>
          <a:xfrm>
            <a:off x="4362725" y="4908675"/>
            <a:ext cx="2892600" cy="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a:solidFill>
                  <a:schemeClr val="dk2"/>
                </a:solidFill>
              </a:rPr>
              <a:t>Hyperparameter</a:t>
            </a:r>
            <a:r>
              <a:rPr lang="en-GB" sz="900">
                <a:solidFill>
                  <a:schemeClr val="dk2"/>
                </a:solidFill>
              </a:rPr>
              <a:t> tuning</a:t>
            </a:r>
            <a:endParaRPr sz="900">
              <a:solidFill>
                <a:schemeClr val="dk2"/>
              </a:solidFill>
            </a:endParaRPr>
          </a:p>
          <a:p>
            <a:pPr indent="0" lvl="0" marL="0" rtl="0" algn="l">
              <a:spcBef>
                <a:spcPts val="0"/>
              </a:spcBef>
              <a:spcAft>
                <a:spcPts val="0"/>
              </a:spcAft>
              <a:buNone/>
            </a:pPr>
            <a:r>
              <a:t/>
            </a:r>
            <a:endParaRPr sz="900">
              <a:solidFill>
                <a:schemeClr val="dk2"/>
              </a:solidFill>
            </a:endParaRPr>
          </a:p>
        </p:txBody>
      </p:sp>
      <p:sp>
        <p:nvSpPr>
          <p:cNvPr id="597" name="Google Shape;597;p51"/>
          <p:cNvSpPr/>
          <p:nvPr/>
        </p:nvSpPr>
        <p:spPr>
          <a:xfrm rot="10797894">
            <a:off x="5695300" y="4664020"/>
            <a:ext cx="489600" cy="76200"/>
          </a:xfrm>
          <a:prstGeom prst="rightArrow">
            <a:avLst>
              <a:gd fmla="val 50000" name="adj1"/>
              <a:gd fmla="val 37112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51"/>
          <p:cNvSpPr/>
          <p:nvPr/>
        </p:nvSpPr>
        <p:spPr>
          <a:xfrm rot="10797894">
            <a:off x="4031700" y="4664020"/>
            <a:ext cx="489600" cy="76200"/>
          </a:xfrm>
          <a:prstGeom prst="rightArrow">
            <a:avLst>
              <a:gd fmla="val 50000" name="adj1"/>
              <a:gd fmla="val 37112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9" name="Google Shape;599;p51"/>
          <p:cNvSpPr/>
          <p:nvPr/>
        </p:nvSpPr>
        <p:spPr>
          <a:xfrm>
            <a:off x="2942900" y="4663875"/>
            <a:ext cx="1131000" cy="4131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matplotlib</a:t>
            </a:r>
            <a:endParaRPr/>
          </a:p>
        </p:txBody>
      </p:sp>
      <p:sp>
        <p:nvSpPr>
          <p:cNvPr id="600" name="Google Shape;600;p51"/>
          <p:cNvSpPr/>
          <p:nvPr/>
        </p:nvSpPr>
        <p:spPr>
          <a:xfrm>
            <a:off x="2942900" y="4261750"/>
            <a:ext cx="1131000" cy="4131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Seaborn</a:t>
            </a:r>
            <a:endParaRPr/>
          </a:p>
        </p:txBody>
      </p:sp>
      <p:sp>
        <p:nvSpPr>
          <p:cNvPr id="601" name="Google Shape;601;p51"/>
          <p:cNvSpPr/>
          <p:nvPr/>
        </p:nvSpPr>
        <p:spPr>
          <a:xfrm>
            <a:off x="2942900" y="3848638"/>
            <a:ext cx="1131000" cy="413100"/>
          </a:xfrm>
          <a:prstGeom prst="ellipse">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sklearn</a:t>
            </a:r>
            <a:endParaRPr/>
          </a:p>
        </p:txBody>
      </p:sp>
      <p:sp>
        <p:nvSpPr>
          <p:cNvPr id="602" name="Google Shape;602;p51"/>
          <p:cNvSpPr txBox="1"/>
          <p:nvPr/>
        </p:nvSpPr>
        <p:spPr>
          <a:xfrm>
            <a:off x="2897100" y="3543850"/>
            <a:ext cx="1605000" cy="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dk1"/>
                </a:solidFill>
              </a:rPr>
              <a:t>Interpretation</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ctrTitle"/>
          </p:nvPr>
        </p:nvSpPr>
        <p:spPr>
          <a:xfrm>
            <a:off x="311700" y="-1235725"/>
            <a:ext cx="8520600" cy="2331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800"/>
          </a:p>
          <a:p>
            <a:pPr indent="0" lvl="0" marL="914400" rtl="0" algn="l">
              <a:spcBef>
                <a:spcPts val="0"/>
              </a:spcBef>
              <a:spcAft>
                <a:spcPts val="0"/>
              </a:spcAft>
              <a:buNone/>
            </a:pPr>
            <a:r>
              <a:t/>
            </a:r>
            <a:endParaRPr b="1" sz="2280">
              <a:solidFill>
                <a:srgbClr val="0D0D0D"/>
              </a:solidFill>
              <a:highlight>
                <a:schemeClr val="lt1"/>
              </a:highlight>
              <a:latin typeface="Roboto"/>
              <a:ea typeface="Roboto"/>
              <a:cs typeface="Roboto"/>
              <a:sym typeface="Roboto"/>
            </a:endParaRPr>
          </a:p>
        </p:txBody>
      </p:sp>
      <p:sp>
        <p:nvSpPr>
          <p:cNvPr id="73" name="Google Shape;73;p16"/>
          <p:cNvSpPr txBox="1"/>
          <p:nvPr/>
        </p:nvSpPr>
        <p:spPr>
          <a:xfrm>
            <a:off x="-5769600" y="2160675"/>
            <a:ext cx="568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74" name="Google Shape;74;p16"/>
          <p:cNvSpPr txBox="1"/>
          <p:nvPr/>
        </p:nvSpPr>
        <p:spPr>
          <a:xfrm>
            <a:off x="311700" y="0"/>
            <a:ext cx="8400900" cy="498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9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b="1" lang="en-GB" sz="2100">
                <a:solidFill>
                  <a:srgbClr val="0D0D0D"/>
                </a:solidFill>
                <a:highlight>
                  <a:srgbClr val="FFFFFF"/>
                </a:highlight>
                <a:latin typeface="Roboto"/>
                <a:ea typeface="Roboto"/>
                <a:cs typeface="Roboto"/>
                <a:sym typeface="Roboto"/>
              </a:rPr>
              <a:t>Introduction</a:t>
            </a:r>
            <a:endParaRPr b="1" sz="21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21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 </a:t>
            </a:r>
            <a:r>
              <a:rPr lang="en-GB" sz="1800">
                <a:solidFill>
                  <a:schemeClr val="dk1"/>
                </a:solidFill>
                <a:highlight>
                  <a:srgbClr val="FFFFFF"/>
                </a:highlight>
              </a:rPr>
              <a:t>Diabetic retinopathy is a condition that occurs as a result of damage to the</a:t>
            </a:r>
            <a:endParaRPr sz="18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GB" sz="1800">
                <a:solidFill>
                  <a:schemeClr val="dk1"/>
                </a:solidFill>
                <a:highlight>
                  <a:srgbClr val="FFFFFF"/>
                </a:highlight>
              </a:rPr>
              <a:t>blood vessels of the retina in people who have diabetes.</a:t>
            </a:r>
            <a:endParaRPr sz="18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80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GB" sz="1800">
                <a:solidFill>
                  <a:schemeClr val="dk1"/>
                </a:solidFill>
                <a:highlight>
                  <a:srgbClr val="FFFFFF"/>
                </a:highlight>
              </a:rPr>
              <a:t>These blood vessels expand and cause </a:t>
            </a:r>
            <a:r>
              <a:rPr lang="en-GB" sz="1800">
                <a:solidFill>
                  <a:schemeClr val="dk1"/>
                </a:solidFill>
                <a:highlight>
                  <a:srgbClr val="FFFFFF"/>
                </a:highlight>
              </a:rPr>
              <a:t>venous bleeding</a:t>
            </a:r>
            <a:r>
              <a:rPr lang="en-GB" sz="1800">
                <a:solidFill>
                  <a:schemeClr val="dk1"/>
                </a:solidFill>
                <a:highlight>
                  <a:srgbClr val="FFFFFF"/>
                </a:highlight>
              </a:rPr>
              <a:t>. Or they can close, stopping blood from passing through.</a:t>
            </a:r>
            <a:endParaRPr sz="1800">
              <a:solidFill>
                <a:schemeClr val="dk1"/>
              </a:solidFill>
              <a:highlight>
                <a:srgbClr val="FFFFFF"/>
              </a:highlight>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349250" lvl="0" marL="457200" rtl="0" algn="l">
              <a:lnSpc>
                <a:spcPct val="110400"/>
              </a:lnSpc>
              <a:spcBef>
                <a:spcPts val="0"/>
              </a:spcBef>
              <a:spcAft>
                <a:spcPts val="0"/>
              </a:spcAft>
              <a:buClr>
                <a:schemeClr val="dk1"/>
              </a:buClr>
              <a:buSzPts val="1900"/>
              <a:buChar char="●"/>
            </a:pPr>
            <a:r>
              <a:rPr lang="en-GB" sz="1900">
                <a:solidFill>
                  <a:schemeClr val="dk1"/>
                </a:solidFill>
              </a:rPr>
              <a:t>Total of 2.6% blindness in adults worldwide are caused by diabetic retinopathy. 1/3rd of the diabetic patients have DR but shows no symptoms, leading to left untreated.</a:t>
            </a:r>
            <a:endParaRPr sz="1900">
              <a:solidFill>
                <a:schemeClr val="dk1"/>
              </a:solidFill>
            </a:endParaRPr>
          </a:p>
          <a:p>
            <a:pPr indent="-349250" lvl="0" marL="457200" rtl="0" algn="l">
              <a:lnSpc>
                <a:spcPct val="110400"/>
              </a:lnSpc>
              <a:spcBef>
                <a:spcPts val="0"/>
              </a:spcBef>
              <a:spcAft>
                <a:spcPts val="0"/>
              </a:spcAft>
              <a:buClr>
                <a:schemeClr val="dk1"/>
              </a:buClr>
              <a:buSzPts val="1900"/>
              <a:buChar char="●"/>
            </a:pPr>
            <a:r>
              <a:rPr lang="en-GB" sz="1900">
                <a:solidFill>
                  <a:schemeClr val="dk1"/>
                </a:solidFill>
              </a:rPr>
              <a:t>It is estimated currently in India about </a:t>
            </a:r>
            <a:r>
              <a:rPr b="1" lang="en-GB" sz="1900">
                <a:solidFill>
                  <a:schemeClr val="dk1"/>
                </a:solidFill>
              </a:rPr>
              <a:t>3 million</a:t>
            </a:r>
            <a:r>
              <a:rPr lang="en-GB" sz="1900">
                <a:solidFill>
                  <a:schemeClr val="dk1"/>
                </a:solidFill>
              </a:rPr>
              <a:t> people aged 40 years or older live with VTDR and  are at risk of vision loss.</a:t>
            </a:r>
            <a:endParaRPr sz="1900">
              <a:solidFill>
                <a:schemeClr val="dk1"/>
              </a:solidFill>
            </a:endParaRPr>
          </a:p>
          <a:p>
            <a:pPr indent="0" lvl="0" marL="0" rtl="0" algn="l">
              <a:lnSpc>
                <a:spcPct val="110400"/>
              </a:lnSpc>
              <a:spcBef>
                <a:spcPts val="0"/>
              </a:spcBef>
              <a:spcAft>
                <a:spcPts val="0"/>
              </a:spcAft>
              <a:buNone/>
            </a:pPr>
            <a:r>
              <a:t/>
            </a:r>
            <a:endParaRPr sz="500">
              <a:solidFill>
                <a:schemeClr val="dk1"/>
              </a:solidFill>
            </a:endParaRPr>
          </a:p>
          <a:p>
            <a:pPr indent="0" lvl="0" marL="457200" rtl="0" algn="l">
              <a:lnSpc>
                <a:spcPct val="110400"/>
              </a:lnSpc>
              <a:spcBef>
                <a:spcPts val="0"/>
              </a:spcBef>
              <a:spcAft>
                <a:spcPts val="0"/>
              </a:spcAft>
              <a:buNone/>
            </a:pPr>
            <a:r>
              <a:t/>
            </a:r>
            <a:endParaRPr sz="1900">
              <a:solidFill>
                <a:schemeClr val="dk1"/>
              </a:solidFill>
            </a:endParaRPr>
          </a:p>
          <a:p>
            <a:pPr indent="0" lvl="0" marL="0" rtl="0" algn="l">
              <a:spcBef>
                <a:spcPts val="0"/>
              </a:spcBef>
              <a:spcAft>
                <a:spcPts val="0"/>
              </a:spcAft>
              <a:buNone/>
            </a:pPr>
            <a:r>
              <a:t/>
            </a:r>
            <a:endParaRPr b="1" sz="21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1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2100">
              <a:solidFill>
                <a:srgbClr val="0D0D0D"/>
              </a:solidFill>
              <a:highlight>
                <a:srgbClr val="FFFFFF"/>
              </a:highlight>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06" name="Shape 606"/>
        <p:cNvGrpSpPr/>
        <p:nvPr/>
      </p:nvGrpSpPr>
      <p:grpSpPr>
        <a:xfrm>
          <a:off x="0" y="0"/>
          <a:ext cx="0" cy="0"/>
          <a:chOff x="0" y="0"/>
          <a:chExt cx="0" cy="0"/>
        </a:xfrm>
      </p:grpSpPr>
      <p:sp>
        <p:nvSpPr>
          <p:cNvPr id="607" name="Google Shape;607;p52"/>
          <p:cNvSpPr txBox="1"/>
          <p:nvPr>
            <p:ph idx="1" type="body"/>
          </p:nvPr>
        </p:nvSpPr>
        <p:spPr>
          <a:xfrm>
            <a:off x="311700" y="950400"/>
            <a:ext cx="8520600" cy="36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605">
                <a:solidFill>
                  <a:schemeClr val="dk1"/>
                </a:solidFill>
              </a:rPr>
              <a:t>Hardware used</a:t>
            </a:r>
            <a:r>
              <a:rPr b="1" lang="en-GB" sz="1605">
                <a:solidFill>
                  <a:schemeClr val="dk1"/>
                </a:solidFill>
              </a:rPr>
              <a:t>:</a:t>
            </a:r>
            <a:endParaRPr b="1" sz="1605">
              <a:solidFill>
                <a:schemeClr val="dk1"/>
              </a:solidFill>
            </a:endParaRPr>
          </a:p>
          <a:p>
            <a:pPr indent="457200" lvl="0" marL="0" rtl="0" algn="l">
              <a:lnSpc>
                <a:spcPct val="90000"/>
              </a:lnSpc>
              <a:spcBef>
                <a:spcPts val="1200"/>
              </a:spcBef>
              <a:spcAft>
                <a:spcPts val="0"/>
              </a:spcAft>
              <a:buNone/>
            </a:pPr>
            <a:r>
              <a:rPr lang="en-GB" sz="1300">
                <a:solidFill>
                  <a:schemeClr val="dk1"/>
                </a:solidFill>
              </a:rPr>
              <a:t> </a:t>
            </a:r>
            <a:r>
              <a:rPr lang="en-GB" sz="1600">
                <a:solidFill>
                  <a:schemeClr val="dk1"/>
                </a:solidFill>
              </a:rPr>
              <a:t> </a:t>
            </a:r>
            <a:r>
              <a:rPr lang="en-GB" sz="1600">
                <a:solidFill>
                  <a:schemeClr val="dk1"/>
                </a:solidFill>
                <a:latin typeface="Roboto"/>
                <a:ea typeface="Roboto"/>
                <a:cs typeface="Roboto"/>
                <a:sym typeface="Roboto"/>
              </a:rPr>
              <a:t>Local system:</a:t>
            </a:r>
            <a:endParaRPr sz="1600">
              <a:solidFill>
                <a:schemeClr val="dk1"/>
              </a:solidFill>
              <a:latin typeface="Roboto"/>
              <a:ea typeface="Roboto"/>
              <a:cs typeface="Roboto"/>
              <a:sym typeface="Roboto"/>
            </a:endParaRPr>
          </a:p>
          <a:p>
            <a:pPr indent="457200" lvl="0" marL="0" rtl="0" algn="l">
              <a:lnSpc>
                <a:spcPct val="90000"/>
              </a:lnSpc>
              <a:spcBef>
                <a:spcPts val="1000"/>
              </a:spcBef>
              <a:spcAft>
                <a:spcPts val="0"/>
              </a:spcAft>
              <a:buNone/>
            </a:pPr>
            <a:r>
              <a:rPr lang="en-GB" sz="1600">
                <a:solidFill>
                  <a:schemeClr val="dk1"/>
                </a:solidFill>
                <a:latin typeface="Roboto"/>
                <a:ea typeface="Roboto"/>
                <a:cs typeface="Roboto"/>
                <a:sym typeface="Roboto"/>
              </a:rPr>
              <a:t>		Ram : 8 GB</a:t>
            </a:r>
            <a:endParaRPr sz="1600">
              <a:solidFill>
                <a:schemeClr val="dk1"/>
              </a:solidFill>
              <a:latin typeface="Roboto"/>
              <a:ea typeface="Roboto"/>
              <a:cs typeface="Roboto"/>
              <a:sym typeface="Roboto"/>
            </a:endParaRPr>
          </a:p>
          <a:p>
            <a:pPr indent="0" lvl="0" marL="0" rtl="0" algn="l">
              <a:lnSpc>
                <a:spcPct val="90000"/>
              </a:lnSpc>
              <a:spcBef>
                <a:spcPts val="1000"/>
              </a:spcBef>
              <a:spcAft>
                <a:spcPts val="0"/>
              </a:spcAft>
              <a:buNone/>
            </a:pPr>
            <a:r>
              <a:rPr lang="en-GB" sz="1600">
                <a:solidFill>
                  <a:schemeClr val="dk1"/>
                </a:solidFill>
                <a:latin typeface="Roboto"/>
                <a:ea typeface="Roboto"/>
                <a:cs typeface="Roboto"/>
                <a:sym typeface="Roboto"/>
              </a:rPr>
              <a:t>			GPU : NVIDIA GeForce GTX 1650</a:t>
            </a:r>
            <a:endParaRPr sz="1600">
              <a:solidFill>
                <a:schemeClr val="dk1"/>
              </a:solidFill>
              <a:latin typeface="Roboto"/>
              <a:ea typeface="Roboto"/>
              <a:cs typeface="Roboto"/>
              <a:sym typeface="Roboto"/>
            </a:endParaRPr>
          </a:p>
          <a:p>
            <a:pPr indent="0" lvl="0" marL="0" rtl="0" algn="l">
              <a:lnSpc>
                <a:spcPct val="90000"/>
              </a:lnSpc>
              <a:spcBef>
                <a:spcPts val="1000"/>
              </a:spcBef>
              <a:spcAft>
                <a:spcPts val="0"/>
              </a:spcAft>
              <a:buNone/>
            </a:pPr>
            <a:r>
              <a:rPr lang="en-GB" sz="1600">
                <a:solidFill>
                  <a:schemeClr val="dk1"/>
                </a:solidFill>
                <a:latin typeface="Roboto"/>
                <a:ea typeface="Roboto"/>
                <a:cs typeface="Roboto"/>
                <a:sym typeface="Roboto"/>
              </a:rPr>
              <a:t>	</a:t>
            </a:r>
            <a:r>
              <a:rPr lang="en-GB" sz="1600">
                <a:solidFill>
                  <a:schemeClr val="dk1"/>
                </a:solidFill>
              </a:rPr>
              <a:t>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90000"/>
              </a:lnSpc>
              <a:spcBef>
                <a:spcPts val="1000"/>
              </a:spcBef>
              <a:spcAft>
                <a:spcPts val="0"/>
              </a:spcAft>
              <a:buNone/>
            </a:pPr>
            <a:r>
              <a:t/>
            </a:r>
            <a:endParaRPr sz="16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11" name="Shape 611"/>
        <p:cNvGrpSpPr/>
        <p:nvPr/>
      </p:nvGrpSpPr>
      <p:grpSpPr>
        <a:xfrm>
          <a:off x="0" y="0"/>
          <a:ext cx="0" cy="0"/>
          <a:chOff x="0" y="0"/>
          <a:chExt cx="0" cy="0"/>
        </a:xfrm>
      </p:grpSpPr>
      <p:sp>
        <p:nvSpPr>
          <p:cNvPr id="612" name="Google Shape;612;p53"/>
          <p:cNvSpPr txBox="1"/>
          <p:nvPr>
            <p:ph idx="1" type="body"/>
          </p:nvPr>
        </p:nvSpPr>
        <p:spPr>
          <a:xfrm>
            <a:off x="257325" y="950400"/>
            <a:ext cx="8520600" cy="4193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GB" sz="1705">
                <a:solidFill>
                  <a:schemeClr val="dk1"/>
                </a:solidFill>
                <a:latin typeface="Roboto"/>
                <a:ea typeface="Roboto"/>
                <a:cs typeface="Roboto"/>
                <a:sym typeface="Roboto"/>
              </a:rPr>
              <a:t>Software used</a:t>
            </a:r>
            <a:r>
              <a:rPr lang="en-GB" sz="1705">
                <a:solidFill>
                  <a:schemeClr val="dk1"/>
                </a:solidFill>
                <a:latin typeface="Roboto"/>
                <a:ea typeface="Roboto"/>
                <a:cs typeface="Roboto"/>
                <a:sym typeface="Roboto"/>
              </a:rPr>
              <a:t>:</a:t>
            </a:r>
            <a:endParaRPr sz="1705">
              <a:solidFill>
                <a:schemeClr val="dk1"/>
              </a:solidFill>
              <a:latin typeface="Roboto"/>
              <a:ea typeface="Roboto"/>
              <a:cs typeface="Roboto"/>
              <a:sym typeface="Roboto"/>
            </a:endParaRPr>
          </a:p>
          <a:p>
            <a:pPr indent="457200" lvl="0" marL="914400" rtl="0" algn="l">
              <a:lnSpc>
                <a:spcPct val="80000"/>
              </a:lnSpc>
              <a:spcBef>
                <a:spcPts val="1200"/>
              </a:spcBef>
              <a:spcAft>
                <a:spcPts val="0"/>
              </a:spcAft>
              <a:buNone/>
            </a:pPr>
            <a:r>
              <a:rPr lang="en-GB" sz="1705">
                <a:solidFill>
                  <a:schemeClr val="dk1"/>
                </a:solidFill>
                <a:latin typeface="Roboto"/>
                <a:ea typeface="Roboto"/>
                <a:cs typeface="Roboto"/>
                <a:sym typeface="Roboto"/>
              </a:rPr>
              <a:t>Operating System Type: Microsoft Windows 10</a:t>
            </a:r>
            <a:endParaRPr sz="1705">
              <a:solidFill>
                <a:schemeClr val="dk1"/>
              </a:solidFill>
              <a:latin typeface="Roboto"/>
              <a:ea typeface="Roboto"/>
              <a:cs typeface="Roboto"/>
              <a:sym typeface="Roboto"/>
            </a:endParaRPr>
          </a:p>
          <a:p>
            <a:pPr indent="457200" lvl="0" marL="914400" rtl="0" algn="l">
              <a:lnSpc>
                <a:spcPct val="80000"/>
              </a:lnSpc>
              <a:spcBef>
                <a:spcPts val="0"/>
              </a:spcBef>
              <a:spcAft>
                <a:spcPts val="0"/>
              </a:spcAft>
              <a:buNone/>
            </a:pPr>
            <a:r>
              <a:rPr lang="en-GB" sz="1705">
                <a:solidFill>
                  <a:schemeClr val="dk1"/>
                </a:solidFill>
                <a:latin typeface="Roboto"/>
                <a:ea typeface="Roboto"/>
                <a:cs typeface="Roboto"/>
                <a:sym typeface="Roboto"/>
              </a:rPr>
              <a:t>Purpose: Compatible with deep learning framework</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			Python Version : 3.12.2</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Deep Learning Framework:</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			Framework: TensorFlow and keras</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			Purpose: Implementing and Training Ensemble Learning Model</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Key Libraries: Tensorflow</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			Keras (Model Implementation)</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			Opencv-python (image preprocessing)</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			Numpy, pudus (data manipulation)</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			Optuna (</a:t>
            </a:r>
            <a:r>
              <a:rPr lang="en-GB" sz="1705">
                <a:solidFill>
                  <a:schemeClr val="dk1"/>
                </a:solidFill>
                <a:latin typeface="Roboto"/>
                <a:ea typeface="Roboto"/>
                <a:cs typeface="Roboto"/>
                <a:sym typeface="Roboto"/>
              </a:rPr>
              <a:t>Hyperparameters</a:t>
            </a:r>
            <a:r>
              <a:rPr lang="en-GB" sz="1705">
                <a:solidFill>
                  <a:schemeClr val="dk1"/>
                </a:solidFill>
                <a:latin typeface="Roboto"/>
                <a:ea typeface="Roboto"/>
                <a:cs typeface="Roboto"/>
                <a:sym typeface="Roboto"/>
              </a:rPr>
              <a:t> tuning) </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			</a:t>
            </a:r>
            <a:r>
              <a:rPr lang="en-GB" sz="1705">
                <a:solidFill>
                  <a:schemeClr val="dk1"/>
                </a:solidFill>
                <a:latin typeface="Roboto"/>
                <a:ea typeface="Roboto"/>
                <a:cs typeface="Roboto"/>
                <a:sym typeface="Roboto"/>
              </a:rPr>
              <a:t>Matplotlib, Seaborn, sklearn</a:t>
            </a:r>
            <a:endParaRPr sz="1705">
              <a:solidFill>
                <a:schemeClr val="dk1"/>
              </a:solidFill>
              <a:latin typeface="Roboto"/>
              <a:ea typeface="Roboto"/>
              <a:cs typeface="Roboto"/>
              <a:sym typeface="Roboto"/>
            </a:endParaRPr>
          </a:p>
          <a:p>
            <a:pPr indent="0" lvl="0" marL="0" rtl="0" algn="l">
              <a:lnSpc>
                <a:spcPct val="80000"/>
              </a:lnSpc>
              <a:spcBef>
                <a:spcPts val="0"/>
              </a:spcBef>
              <a:spcAft>
                <a:spcPts val="0"/>
              </a:spcAft>
              <a:buNone/>
            </a:pPr>
            <a:r>
              <a:rPr lang="en-GB" sz="1705">
                <a:solidFill>
                  <a:schemeClr val="dk1"/>
                </a:solidFill>
                <a:latin typeface="Roboto"/>
                <a:ea typeface="Roboto"/>
                <a:cs typeface="Roboto"/>
                <a:sym typeface="Roboto"/>
              </a:rPr>
              <a:t>	</a:t>
            </a:r>
            <a:endParaRPr sz="1705">
              <a:solidFill>
                <a:schemeClr val="dk1"/>
              </a:solidFill>
              <a:latin typeface="Roboto"/>
              <a:ea typeface="Roboto"/>
              <a:cs typeface="Roboto"/>
              <a:sym typeface="Roboto"/>
            </a:endParaRPr>
          </a:p>
          <a:p>
            <a:pPr indent="0" lvl="0" marL="0" rtl="0" algn="l">
              <a:lnSpc>
                <a:spcPct val="70000"/>
              </a:lnSpc>
              <a:spcBef>
                <a:spcPts val="1000"/>
              </a:spcBef>
              <a:spcAft>
                <a:spcPts val="0"/>
              </a:spcAft>
              <a:buNone/>
            </a:pPr>
            <a:r>
              <a:rPr lang="en-GB" sz="1500">
                <a:solidFill>
                  <a:schemeClr val="dk1"/>
                </a:solidFill>
                <a:latin typeface="Roboto"/>
                <a:ea typeface="Roboto"/>
                <a:cs typeface="Roboto"/>
                <a:sym typeface="Roboto"/>
              </a:rPr>
              <a:t>  </a:t>
            </a:r>
            <a:endParaRPr sz="1500">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16" name="Shape 616"/>
        <p:cNvGrpSpPr/>
        <p:nvPr/>
      </p:nvGrpSpPr>
      <p:grpSpPr>
        <a:xfrm>
          <a:off x="0" y="0"/>
          <a:ext cx="0" cy="0"/>
          <a:chOff x="0" y="0"/>
          <a:chExt cx="0" cy="0"/>
        </a:xfrm>
      </p:grpSpPr>
      <p:sp>
        <p:nvSpPr>
          <p:cNvPr id="617" name="Google Shape;617;p54"/>
          <p:cNvSpPr txBox="1"/>
          <p:nvPr>
            <p:ph idx="1" type="body"/>
          </p:nvPr>
        </p:nvSpPr>
        <p:spPr>
          <a:xfrm>
            <a:off x="311700" y="243575"/>
            <a:ext cx="8520600" cy="422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Development Environment:</a:t>
            </a:r>
            <a:endParaRPr sz="1600">
              <a:solidFill>
                <a:schemeClr val="dk1"/>
              </a:solidFill>
            </a:endParaRPr>
          </a:p>
          <a:p>
            <a:pPr indent="457200" lvl="0" marL="0" rtl="0" algn="l">
              <a:lnSpc>
                <a:spcPct val="100000"/>
              </a:lnSpc>
              <a:spcBef>
                <a:spcPts val="1200"/>
              </a:spcBef>
              <a:spcAft>
                <a:spcPts val="0"/>
              </a:spcAft>
              <a:buNone/>
            </a:pPr>
            <a:r>
              <a:rPr lang="en-GB" sz="1600">
                <a:solidFill>
                  <a:schemeClr val="dk1"/>
                </a:solidFill>
              </a:rPr>
              <a:t>Tools : VS Code</a:t>
            </a:r>
            <a:br>
              <a:rPr lang="en-GB" sz="1600">
                <a:solidFill>
                  <a:schemeClr val="dk1"/>
                </a:solidFill>
              </a:rPr>
            </a:br>
            <a:r>
              <a:rPr lang="en-GB" sz="1600">
                <a:solidFill>
                  <a:schemeClr val="dk1"/>
                </a:solidFill>
              </a:rPr>
              <a:t>	Purpose: Writing , debugging and experimenting with code</a:t>
            </a:r>
            <a:endParaRPr sz="1600">
              <a:solidFill>
                <a:schemeClr val="dk1"/>
              </a:solidFill>
            </a:endParaRPr>
          </a:p>
          <a:p>
            <a:pPr indent="45720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rPr lang="en-GB" sz="1600">
                <a:solidFill>
                  <a:schemeClr val="dk1"/>
                </a:solidFill>
              </a:rPr>
              <a:t>Environment Identification Development: </a:t>
            </a:r>
            <a:endParaRPr sz="1600">
              <a:solidFill>
                <a:schemeClr val="dk1"/>
              </a:solidFill>
            </a:endParaRPr>
          </a:p>
          <a:p>
            <a:pPr indent="0" lvl="0" marL="0" rtl="0" algn="l">
              <a:lnSpc>
                <a:spcPct val="100000"/>
              </a:lnSpc>
              <a:spcBef>
                <a:spcPts val="0"/>
              </a:spcBef>
              <a:spcAft>
                <a:spcPts val="0"/>
              </a:spcAft>
              <a:buNone/>
            </a:pPr>
            <a:r>
              <a:rPr lang="en-GB" sz="1600">
                <a:solidFill>
                  <a:schemeClr val="dk1"/>
                </a:solidFill>
              </a:rPr>
              <a:t>	</a:t>
            </a:r>
            <a:endParaRPr sz="1600">
              <a:solidFill>
                <a:schemeClr val="dk1"/>
              </a:solidFill>
            </a:endParaRPr>
          </a:p>
          <a:p>
            <a:pPr indent="457200" lvl="0" marL="0" rtl="0" algn="l">
              <a:lnSpc>
                <a:spcPct val="100000"/>
              </a:lnSpc>
              <a:spcBef>
                <a:spcPts val="0"/>
              </a:spcBef>
              <a:spcAft>
                <a:spcPts val="0"/>
              </a:spcAft>
              <a:buNone/>
            </a:pPr>
            <a:r>
              <a:rPr lang="en-GB" sz="1600">
                <a:solidFill>
                  <a:schemeClr val="dk1"/>
                </a:solidFill>
              </a:rPr>
              <a:t>Python Version: 3.12.2</a:t>
            </a:r>
            <a:endParaRPr sz="1600">
              <a:solidFill>
                <a:schemeClr val="dk1"/>
              </a:solidFill>
            </a:endParaRPr>
          </a:p>
          <a:p>
            <a:pPr indent="457200" lvl="0" marL="0" rtl="0" algn="l">
              <a:lnSpc>
                <a:spcPct val="100000"/>
              </a:lnSpc>
              <a:spcBef>
                <a:spcPts val="0"/>
              </a:spcBef>
              <a:spcAft>
                <a:spcPts val="0"/>
              </a:spcAft>
              <a:buNone/>
            </a:pPr>
            <a:r>
              <a:rPr lang="en-GB" sz="1600">
                <a:solidFill>
                  <a:schemeClr val="dk1"/>
                </a:solidFill>
              </a:rPr>
              <a:t>Virtual Environment: Created and managed using venv.</a:t>
            </a:r>
            <a:endParaRPr sz="1600">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GB" sz="1600">
                <a:solidFill>
                  <a:schemeClr val="dk1"/>
                </a:solidFill>
              </a:rPr>
              <a:t>Package Management: pip </a:t>
            </a:r>
            <a:endParaRPr sz="16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1200"/>
              </a:spcAft>
              <a:buNone/>
            </a:pPr>
            <a:r>
              <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621" name="Shape 621"/>
        <p:cNvGrpSpPr/>
        <p:nvPr/>
      </p:nvGrpSpPr>
      <p:grpSpPr>
        <a:xfrm>
          <a:off x="0" y="0"/>
          <a:ext cx="0" cy="0"/>
          <a:chOff x="0" y="0"/>
          <a:chExt cx="0" cy="0"/>
        </a:xfrm>
      </p:grpSpPr>
      <p:sp>
        <p:nvSpPr>
          <p:cNvPr id="622" name="Google Shape;62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Methodology:</a:t>
            </a:r>
            <a:endParaRPr/>
          </a:p>
        </p:txBody>
      </p:sp>
      <p:sp>
        <p:nvSpPr>
          <p:cNvPr id="623" name="Google Shape;623;p55"/>
          <p:cNvSpPr txBox="1"/>
          <p:nvPr>
            <p:ph idx="1" type="body"/>
          </p:nvPr>
        </p:nvSpPr>
        <p:spPr>
          <a:xfrm>
            <a:off x="0" y="1152475"/>
            <a:ext cx="90168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solidFill>
                  <a:schemeClr val="dk1"/>
                </a:solidFill>
              </a:rPr>
              <a:t>Data Collection and Preprocessing</a:t>
            </a:r>
            <a:endParaRPr>
              <a:solidFill>
                <a:schemeClr val="dk1"/>
              </a:solidFill>
            </a:endParaRPr>
          </a:p>
          <a:p>
            <a:pPr indent="0" lvl="0" marL="0" rtl="0" algn="l">
              <a:spcBef>
                <a:spcPts val="1200"/>
              </a:spcBef>
              <a:spcAft>
                <a:spcPts val="0"/>
              </a:spcAft>
              <a:buNone/>
            </a:pPr>
            <a:r>
              <a:rPr lang="en-GB">
                <a:solidFill>
                  <a:schemeClr val="dk1"/>
                </a:solidFill>
              </a:rPr>
              <a:t> 	Dataset: EyePACS Diabetic Retinopathy dataset ( a subsample is taken)</a:t>
            </a:r>
            <a:endParaRPr>
              <a:solidFill>
                <a:schemeClr val="dk1"/>
              </a:solidFill>
            </a:endParaRPr>
          </a:p>
          <a:p>
            <a:pPr indent="457200" lvl="0" marL="0" rtl="0" algn="l">
              <a:spcBef>
                <a:spcPts val="1200"/>
              </a:spcBef>
              <a:spcAft>
                <a:spcPts val="0"/>
              </a:spcAft>
              <a:buNone/>
            </a:pPr>
            <a:r>
              <a:rPr lang="en-GB">
                <a:solidFill>
                  <a:schemeClr val="dk1"/>
                </a:solidFill>
              </a:rPr>
              <a:t>Data Balancing: Combination of random undersampling and random oversampling 	</a:t>
            </a:r>
            <a:endParaRPr>
              <a:solidFill>
                <a:schemeClr val="dk1"/>
              </a:solidFill>
            </a:endParaRPr>
          </a:p>
          <a:p>
            <a:pPr indent="0" lvl="0" marL="0" rtl="0" algn="l">
              <a:spcBef>
                <a:spcPts val="1200"/>
              </a:spcBef>
              <a:spcAft>
                <a:spcPts val="0"/>
              </a:spcAft>
              <a:buNone/>
            </a:pPr>
            <a:r>
              <a:rPr lang="en-GB">
                <a:solidFill>
                  <a:schemeClr val="dk1"/>
                </a:solidFill>
              </a:rPr>
              <a:t>Image Preprocessing: 	</a:t>
            </a:r>
            <a:endParaRPr>
              <a:solidFill>
                <a:schemeClr val="dk1"/>
              </a:solidFill>
            </a:endParaRPr>
          </a:p>
          <a:p>
            <a:pPr indent="0" lvl="0" marL="457200" rtl="0" algn="l">
              <a:spcBef>
                <a:spcPts val="1200"/>
              </a:spcBef>
              <a:spcAft>
                <a:spcPts val="0"/>
              </a:spcAft>
              <a:buNone/>
            </a:pPr>
            <a:r>
              <a:rPr lang="en-GB">
                <a:solidFill>
                  <a:schemeClr val="dk1"/>
                </a:solidFill>
              </a:rPr>
              <a:t>Normal Preprocessing: Standard resizing and normalization 	</a:t>
            </a:r>
            <a:endParaRPr>
              <a:solidFill>
                <a:schemeClr val="dk1"/>
              </a:solidFill>
            </a:endParaRPr>
          </a:p>
          <a:p>
            <a:pPr indent="0" lvl="0" marL="457200" rtl="0" algn="l">
              <a:spcBef>
                <a:spcPts val="1200"/>
              </a:spcBef>
              <a:spcAft>
                <a:spcPts val="0"/>
              </a:spcAft>
              <a:buNone/>
            </a:pPr>
            <a:r>
              <a:rPr lang="en-GB">
                <a:solidFill>
                  <a:schemeClr val="dk1"/>
                </a:solidFill>
              </a:rPr>
              <a:t>Ben Graham Preprocessing: scaling to a specified radius, subtracting local average color, clipping it to remove boundary effects, and resizing it to a target size.</a:t>
            </a:r>
            <a:endParaRPr>
              <a:solidFill>
                <a:schemeClr val="dk1"/>
              </a:solidFill>
            </a:endParaRPr>
          </a:p>
          <a:p>
            <a:pPr indent="0" lvl="0" marL="457200" rtl="0" algn="l">
              <a:spcBef>
                <a:spcPts val="1200"/>
              </a:spcBef>
              <a:spcAft>
                <a:spcPts val="0"/>
              </a:spcAft>
              <a:buNone/>
            </a:pPr>
            <a:r>
              <a:rPr lang="en-GB">
                <a:solidFill>
                  <a:schemeClr val="dk1"/>
                </a:solidFill>
              </a:rPr>
              <a:t>CLAHE Preprocessing: Contrast Limited Adaptive Histogram Equalization </a:t>
            </a:r>
            <a:endParaRPr>
              <a:solidFill>
                <a:schemeClr val="dk1"/>
              </a:solidFill>
            </a:endParaRPr>
          </a:p>
          <a:p>
            <a:pPr indent="0" lvl="0" marL="457200" rtl="0" algn="l">
              <a:spcBef>
                <a:spcPts val="1200"/>
              </a:spcBef>
              <a:spcAft>
                <a:spcPts val="1200"/>
              </a:spcAft>
              <a:buNone/>
            </a:pPr>
            <a:r>
              <a:rPr lang="en-GB">
                <a:solidFill>
                  <a:schemeClr val="dk1"/>
                </a:solidFill>
              </a:rPr>
              <a:t>Combined Preprocessing: Applying a modified technique of CLAHE on green channel, ben graham kernel sequentially</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627" name="Shape 627"/>
        <p:cNvGrpSpPr/>
        <p:nvPr/>
      </p:nvGrpSpPr>
      <p:grpSpPr>
        <a:xfrm>
          <a:off x="0" y="0"/>
          <a:ext cx="0" cy="0"/>
          <a:chOff x="0" y="0"/>
          <a:chExt cx="0" cy="0"/>
        </a:xfrm>
      </p:grpSpPr>
      <p:sp>
        <p:nvSpPr>
          <p:cNvPr id="628" name="Google Shape;628;p56"/>
          <p:cNvSpPr txBox="1"/>
          <p:nvPr>
            <p:ph type="title"/>
          </p:nvPr>
        </p:nvSpPr>
        <p:spPr>
          <a:xfrm>
            <a:off x="235600" y="0"/>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GB"/>
              <a:t>Preprocessing : 1st approach: </a:t>
            </a:r>
            <a:r>
              <a:rPr lang="en-GB" sz="2000"/>
              <a:t>CLAHE (Contrast Limited Adaptive Histogram Equalization):</a:t>
            </a:r>
            <a:endParaRPr sz="2000"/>
          </a:p>
          <a:p>
            <a:pPr indent="0" lvl="0" marL="0" rtl="0" algn="l">
              <a:spcBef>
                <a:spcPts val="0"/>
              </a:spcBef>
              <a:spcAft>
                <a:spcPts val="0"/>
              </a:spcAft>
              <a:buNone/>
            </a:pPr>
            <a:r>
              <a:t/>
            </a:r>
            <a:endParaRPr/>
          </a:p>
        </p:txBody>
      </p:sp>
      <p:sp>
        <p:nvSpPr>
          <p:cNvPr id="629" name="Google Shape;629;p56"/>
          <p:cNvSpPr txBox="1"/>
          <p:nvPr>
            <p:ph idx="1" type="body"/>
          </p:nvPr>
        </p:nvSpPr>
        <p:spPr>
          <a:xfrm>
            <a:off x="0" y="572700"/>
            <a:ext cx="10071600" cy="4662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GB" sz="2000">
                <a:solidFill>
                  <a:schemeClr val="dk1"/>
                </a:solidFill>
              </a:rPr>
              <a:t>Algorithm:</a:t>
            </a:r>
            <a:endParaRPr b="1" sz="2000">
              <a:solidFill>
                <a:schemeClr val="dk1"/>
              </a:solidFill>
            </a:endParaRPr>
          </a:p>
          <a:p>
            <a:pPr indent="0" lvl="0" marL="0" rtl="0" algn="l">
              <a:spcBef>
                <a:spcPts val="1200"/>
              </a:spcBef>
              <a:spcAft>
                <a:spcPts val="0"/>
              </a:spcAft>
              <a:buClr>
                <a:schemeClr val="dk1"/>
              </a:buClr>
              <a:buSzPts val="1100"/>
              <a:buFont typeface="Arial"/>
              <a:buNone/>
            </a:pPr>
            <a:r>
              <a:rPr b="1" lang="en-GB" sz="1600">
                <a:solidFill>
                  <a:schemeClr val="dk1"/>
                </a:solidFill>
              </a:rPr>
              <a:t>Input</a:t>
            </a:r>
            <a:r>
              <a:rPr lang="en-GB" sz="1600">
                <a:solidFill>
                  <a:schemeClr val="dk1"/>
                </a:solidFill>
              </a:rPr>
              <a:t>: RGB image</a:t>
            </a:r>
            <a:endParaRPr sz="1600">
              <a:solidFill>
                <a:srgbClr val="188038"/>
              </a:solidFill>
              <a:latin typeface="Roboto Mono"/>
              <a:ea typeface="Roboto Mono"/>
              <a:cs typeface="Roboto Mono"/>
              <a:sym typeface="Roboto Mono"/>
            </a:endParaRPr>
          </a:p>
          <a:p>
            <a:pPr indent="-330200" lvl="0" marL="457200" rtl="0" algn="l">
              <a:spcBef>
                <a:spcPts val="1200"/>
              </a:spcBef>
              <a:spcAft>
                <a:spcPts val="0"/>
              </a:spcAft>
              <a:buClr>
                <a:schemeClr val="dk1"/>
              </a:buClr>
              <a:buSzPts val="1600"/>
              <a:buAutoNum type="arabicPeriod"/>
            </a:pPr>
            <a:r>
              <a:rPr lang="en-GB" sz="1600">
                <a:solidFill>
                  <a:schemeClr val="dk1"/>
                </a:solidFill>
              </a:rPr>
              <a:t>Convert RGB to Grayscale    </a:t>
            </a:r>
            <a:endParaRPr sz="1600">
              <a:solidFill>
                <a:schemeClr val="dk1"/>
              </a:solidFill>
            </a:endParaRPr>
          </a:p>
          <a:p>
            <a:pPr indent="-330200" lvl="0" marL="457200" rtl="0" algn="l">
              <a:spcBef>
                <a:spcPts val="0"/>
              </a:spcBef>
              <a:spcAft>
                <a:spcPts val="0"/>
              </a:spcAft>
              <a:buClr>
                <a:schemeClr val="dk1"/>
              </a:buClr>
              <a:buSzPts val="1600"/>
              <a:buAutoNum type="arabicPeriod"/>
            </a:pPr>
            <a:r>
              <a:rPr lang="en-GB" sz="1600">
                <a:solidFill>
                  <a:schemeClr val="dk1"/>
                </a:solidFill>
              </a:rPr>
              <a:t>Convert grayscale to 8-bit unsigned integer .</a:t>
            </a:r>
            <a:endParaRPr sz="1600">
              <a:solidFill>
                <a:srgbClr val="0000FF"/>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AutoNum type="arabicPeriod"/>
            </a:pPr>
            <a:r>
              <a:rPr lang="en-GB" sz="1600">
                <a:solidFill>
                  <a:schemeClr val="dk1"/>
                </a:solidFill>
              </a:rPr>
              <a:t>Create CLAHE object clahe with clip limit 2.0 and tile grid size (8, 8)</a:t>
            </a:r>
            <a:br>
              <a:rPr lang="en-GB" sz="1600">
                <a:solidFill>
                  <a:schemeClr val="dk1"/>
                </a:solidFill>
              </a:rPr>
            </a:br>
            <a:endParaRPr sz="1600">
              <a:solidFill>
                <a:schemeClr val="dk1"/>
              </a:solidFill>
            </a:endParaRPr>
          </a:p>
          <a:p>
            <a:pPr indent="0" lvl="0" marL="0" rtl="0" algn="l">
              <a:spcBef>
                <a:spcPts val="1200"/>
              </a:spcBef>
              <a:spcAft>
                <a:spcPts val="0"/>
              </a:spcAft>
              <a:buNone/>
            </a:pPr>
            <a:r>
              <a:t/>
            </a:r>
            <a:endParaRPr sz="1600">
              <a:solidFill>
                <a:schemeClr val="dk1"/>
              </a:solidFill>
            </a:endParaRPr>
          </a:p>
          <a:p>
            <a:pPr indent="-330200" lvl="0" marL="457200" rtl="0" algn="l">
              <a:spcBef>
                <a:spcPts val="1200"/>
              </a:spcBef>
              <a:spcAft>
                <a:spcPts val="0"/>
              </a:spcAft>
              <a:buClr>
                <a:schemeClr val="dk1"/>
              </a:buClr>
              <a:buSzPts val="1600"/>
              <a:buAutoNum type="arabicPeriod"/>
            </a:pPr>
            <a:r>
              <a:rPr lang="en-GB" sz="1600">
                <a:solidFill>
                  <a:schemeClr val="dk1"/>
                </a:solidFill>
              </a:rPr>
              <a:t>Apply  CLAHE to 8-bit </a:t>
            </a:r>
            <a:endParaRPr sz="1600">
              <a:solidFill>
                <a:srgbClr val="0000FF"/>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AutoNum type="arabicPeriod"/>
            </a:pPr>
            <a:r>
              <a:rPr lang="en-GB" sz="1600">
                <a:solidFill>
                  <a:schemeClr val="dk1"/>
                </a:solidFill>
              </a:rPr>
              <a:t>Convert it to 16 bit		</a:t>
            </a:r>
            <a:endParaRPr sz="1600">
              <a:solidFill>
                <a:srgbClr val="0000FF"/>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AutoNum type="arabicPeriod"/>
            </a:pPr>
            <a:r>
              <a:rPr lang="en-GB" sz="1600">
                <a:solidFill>
                  <a:schemeClr val="dk1"/>
                </a:solidFill>
              </a:rPr>
              <a:t>Convert 16 bit to float32</a:t>
            </a:r>
            <a:endParaRPr sz="1600">
              <a:solidFill>
                <a:srgbClr val="0000FF"/>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AutoNum type="arabicPeriod"/>
            </a:pPr>
            <a:r>
              <a:rPr lang="en-GB" sz="1600">
                <a:solidFill>
                  <a:schemeClr val="dk1"/>
                </a:solidFill>
              </a:rPr>
              <a:t>Convert Float 32 to RGB	</a:t>
            </a:r>
            <a:endParaRPr sz="1600">
              <a:solidFill>
                <a:schemeClr val="dk1"/>
              </a:solidFill>
            </a:endParaRPr>
          </a:p>
          <a:p>
            <a:pPr indent="0" lvl="0" marL="0" rtl="0" algn="l">
              <a:spcBef>
                <a:spcPts val="1200"/>
              </a:spcBef>
              <a:spcAft>
                <a:spcPts val="0"/>
              </a:spcAft>
              <a:buNone/>
            </a:pPr>
            <a:br>
              <a:rPr lang="en-GB" sz="1600">
                <a:solidFill>
                  <a:schemeClr val="dk1"/>
                </a:solidFill>
              </a:rPr>
            </a:br>
            <a:r>
              <a:rPr b="1" lang="en-GB" sz="1600">
                <a:solidFill>
                  <a:schemeClr val="dk1"/>
                </a:solidFill>
              </a:rPr>
              <a:t>Output</a:t>
            </a:r>
            <a:r>
              <a:rPr lang="en-GB" sz="1600">
                <a:solidFill>
                  <a:schemeClr val="dk1"/>
                </a:solidFill>
              </a:rPr>
              <a:t>: Return RGB image</a:t>
            </a:r>
            <a:endParaRPr sz="1600">
              <a:solidFill>
                <a:srgbClr val="188038"/>
              </a:solidFill>
              <a:latin typeface="Roboto Mono"/>
              <a:ea typeface="Roboto Mono"/>
              <a:cs typeface="Roboto Mono"/>
              <a:sym typeface="Roboto Mono"/>
            </a:endParaRPr>
          </a:p>
          <a:p>
            <a:pPr indent="457200" lvl="0" marL="457200" rtl="0" algn="l">
              <a:lnSpc>
                <a:spcPct val="105000"/>
              </a:lnSpc>
              <a:spcBef>
                <a:spcPts val="1200"/>
              </a:spcBef>
              <a:spcAft>
                <a:spcPts val="1200"/>
              </a:spcAft>
              <a:buNone/>
            </a:pPr>
            <a:r>
              <a:t/>
            </a:r>
            <a:endParaRPr b="1" sz="2042">
              <a:solidFill>
                <a:schemeClr val="dk1"/>
              </a:solidFill>
            </a:endParaRPr>
          </a:p>
        </p:txBody>
      </p:sp>
      <p:pic>
        <p:nvPicPr>
          <p:cNvPr id="630" name="Google Shape;630;p56"/>
          <p:cNvPicPr preferRelativeResize="0"/>
          <p:nvPr/>
        </p:nvPicPr>
        <p:blipFill>
          <a:blip r:embed="rId3">
            <a:alphaModFix/>
          </a:blip>
          <a:stretch>
            <a:fillRect/>
          </a:stretch>
        </p:blipFill>
        <p:spPr>
          <a:xfrm>
            <a:off x="2720725" y="2364175"/>
            <a:ext cx="3806951" cy="840400"/>
          </a:xfrm>
          <a:prstGeom prst="rect">
            <a:avLst/>
          </a:prstGeom>
          <a:noFill/>
          <a:ln>
            <a:noFill/>
          </a:ln>
        </p:spPr>
      </p:pic>
      <p:pic>
        <p:nvPicPr>
          <p:cNvPr id="631" name="Google Shape;631;p56"/>
          <p:cNvPicPr preferRelativeResize="0"/>
          <p:nvPr/>
        </p:nvPicPr>
        <p:blipFill>
          <a:blip r:embed="rId4">
            <a:alphaModFix/>
          </a:blip>
          <a:stretch>
            <a:fillRect/>
          </a:stretch>
        </p:blipFill>
        <p:spPr>
          <a:xfrm>
            <a:off x="3003276" y="1451000"/>
            <a:ext cx="3524400" cy="330750"/>
          </a:xfrm>
          <a:prstGeom prst="rect">
            <a:avLst/>
          </a:prstGeom>
          <a:noFill/>
          <a:ln>
            <a:noFill/>
          </a:ln>
        </p:spPr>
      </p:pic>
      <p:pic>
        <p:nvPicPr>
          <p:cNvPr id="632" name="Google Shape;632;p56"/>
          <p:cNvPicPr preferRelativeResize="0"/>
          <p:nvPr/>
        </p:nvPicPr>
        <p:blipFill>
          <a:blip r:embed="rId5">
            <a:alphaModFix/>
          </a:blip>
          <a:stretch>
            <a:fillRect/>
          </a:stretch>
        </p:blipFill>
        <p:spPr>
          <a:xfrm>
            <a:off x="4572000" y="1837400"/>
            <a:ext cx="3105375" cy="330750"/>
          </a:xfrm>
          <a:prstGeom prst="rect">
            <a:avLst/>
          </a:prstGeom>
          <a:noFill/>
          <a:ln>
            <a:noFill/>
          </a:ln>
        </p:spPr>
      </p:pic>
      <p:pic>
        <p:nvPicPr>
          <p:cNvPr id="633" name="Google Shape;633;p56"/>
          <p:cNvPicPr preferRelativeResize="0"/>
          <p:nvPr/>
        </p:nvPicPr>
        <p:blipFill>
          <a:blip r:embed="rId6">
            <a:alphaModFix/>
          </a:blip>
          <a:stretch>
            <a:fillRect/>
          </a:stretch>
        </p:blipFill>
        <p:spPr>
          <a:xfrm>
            <a:off x="2627650" y="3620200"/>
            <a:ext cx="3524400" cy="270450"/>
          </a:xfrm>
          <a:prstGeom prst="rect">
            <a:avLst/>
          </a:prstGeom>
          <a:noFill/>
          <a:ln>
            <a:noFill/>
          </a:ln>
        </p:spPr>
      </p:pic>
      <p:pic>
        <p:nvPicPr>
          <p:cNvPr id="634" name="Google Shape;634;p56"/>
          <p:cNvPicPr preferRelativeResize="0"/>
          <p:nvPr/>
        </p:nvPicPr>
        <p:blipFill>
          <a:blip r:embed="rId7">
            <a:alphaModFix/>
          </a:blip>
          <a:stretch>
            <a:fillRect/>
          </a:stretch>
        </p:blipFill>
        <p:spPr>
          <a:xfrm>
            <a:off x="2775025" y="3939750"/>
            <a:ext cx="3876450" cy="224175"/>
          </a:xfrm>
          <a:prstGeom prst="rect">
            <a:avLst/>
          </a:prstGeom>
          <a:noFill/>
          <a:ln>
            <a:noFill/>
          </a:ln>
        </p:spPr>
      </p:pic>
      <p:pic>
        <p:nvPicPr>
          <p:cNvPr id="635" name="Google Shape;635;p56"/>
          <p:cNvPicPr preferRelativeResize="0"/>
          <p:nvPr/>
        </p:nvPicPr>
        <p:blipFill>
          <a:blip r:embed="rId8">
            <a:alphaModFix/>
          </a:blip>
          <a:stretch>
            <a:fillRect/>
          </a:stretch>
        </p:blipFill>
        <p:spPr>
          <a:xfrm>
            <a:off x="1089600" y="4409600"/>
            <a:ext cx="5828574" cy="224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aphicFrame>
        <p:nvGraphicFramePr>
          <p:cNvPr id="640" name="Google Shape;640;p57"/>
          <p:cNvGraphicFramePr/>
          <p:nvPr/>
        </p:nvGraphicFramePr>
        <p:xfrm>
          <a:off x="952500" y="1047750"/>
          <a:ext cx="3000000" cy="3000000"/>
        </p:xfrm>
        <a:graphic>
          <a:graphicData uri="http://schemas.openxmlformats.org/drawingml/2006/table">
            <a:tbl>
              <a:tblPr>
                <a:noFill/>
                <a:tableStyleId>{0AB9F046-07AE-40A7-B56F-B7734C470536}</a:tableStyleId>
              </a:tblPr>
              <a:tblGrid>
                <a:gridCol w="3619500"/>
                <a:gridCol w="3619500"/>
              </a:tblGrid>
              <a:tr h="381000">
                <a:tc>
                  <a:txBody>
                    <a:bodyPr/>
                    <a:lstStyle/>
                    <a:p>
                      <a:pPr indent="0" lvl="0" marL="0" rtl="0" algn="l">
                        <a:spcBef>
                          <a:spcPts val="0"/>
                        </a:spcBef>
                        <a:spcAft>
                          <a:spcPts val="0"/>
                        </a:spcAft>
                        <a:buNone/>
                      </a:pPr>
                      <a:r>
                        <a:rPr lang="en-GB"/>
                        <a:t>Preprocessing Steps:</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GB"/>
                        <a:t>Mathematical formulation</a:t>
                      </a:r>
                      <a:endParaRPr/>
                    </a:p>
                  </a:txBody>
                  <a:tcPr marT="91425" marB="91425" marR="91425" marL="91425">
                    <a:solidFill>
                      <a:schemeClr val="accent1"/>
                    </a:solidFill>
                  </a:tcPr>
                </a:tc>
              </a:tr>
              <a:tr h="381000">
                <a:tc>
                  <a:txBody>
                    <a:bodyPr/>
                    <a:lstStyle/>
                    <a:p>
                      <a:pPr indent="-317500" lvl="0" marL="457200" rtl="0" algn="l">
                        <a:spcBef>
                          <a:spcPts val="0"/>
                        </a:spcBef>
                        <a:spcAft>
                          <a:spcPts val="0"/>
                        </a:spcAft>
                        <a:buSzPts val="1400"/>
                        <a:buAutoNum type="arabicPeriod"/>
                      </a:pPr>
                      <a:r>
                        <a:rPr lang="en-GB"/>
                        <a:t>Convert  RGB to </a:t>
                      </a:r>
                      <a:r>
                        <a:rPr lang="en-GB"/>
                        <a:t>Grayscale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GB"/>
                        <a:t>2. </a:t>
                      </a:r>
                      <a:r>
                        <a:rPr lang="en-GB">
                          <a:solidFill>
                            <a:schemeClr val="dk1"/>
                          </a:solidFill>
                        </a:rPr>
                        <a:t>Convert grayscale to 8-bit unsigned integer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GB"/>
                        <a:t>3. </a:t>
                      </a:r>
                      <a:r>
                        <a:rPr lang="en-GB">
                          <a:solidFill>
                            <a:schemeClr val="dk1"/>
                          </a:solidFill>
                        </a:rPr>
                        <a:t>Create CLAHE object clahe with clip limit 2.0 and tile grid size (8, 8)</a:t>
                      </a:r>
                      <a:br>
                        <a:rPr lang="en-GB">
                          <a:solidFill>
                            <a:schemeClr val="dk1"/>
                          </a:solidFill>
                        </a:rPr>
                      </a:b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GB"/>
                        <a:t>4. </a:t>
                      </a:r>
                      <a:r>
                        <a:rPr lang="en-GB">
                          <a:solidFill>
                            <a:schemeClr val="dk1"/>
                          </a:solidFill>
                        </a:rPr>
                        <a:t>Apply  CLAHE to 8-bit </a:t>
                      </a:r>
                      <a:endParaRPr/>
                    </a:p>
                  </a:txBody>
                  <a:tcPr marT="91425" marB="91425" marR="91425" marL="91425"/>
                </a:tc>
                <a:tc>
                  <a:txBody>
                    <a:bodyPr/>
                    <a:lstStyle/>
                    <a:p>
                      <a:pPr indent="0" lvl="0" marL="0" rtl="0" algn="l">
                        <a:spcBef>
                          <a:spcPts val="0"/>
                        </a:spcBef>
                        <a:spcAft>
                          <a:spcPts val="0"/>
                        </a:spcAft>
                        <a:buNone/>
                      </a:pPr>
                      <a:r>
                        <a:rPr lang="en-GB" sz="2000"/>
                        <a:t>I</a:t>
                      </a:r>
                      <a:r>
                        <a:rPr lang="en-GB" sz="1100"/>
                        <a:t>LAHE</a:t>
                      </a:r>
                      <a:r>
                        <a:rPr lang="en-GB" sz="1600"/>
                        <a:t>(x,y)</a:t>
                      </a:r>
                      <a:r>
                        <a:rPr lang="en-GB"/>
                        <a:t>=CLAHE</a:t>
                      </a:r>
                      <a:r>
                        <a:rPr lang="en-GB" sz="1700"/>
                        <a:t>(</a:t>
                      </a:r>
                      <a:r>
                        <a:rPr lang="en-GB"/>
                        <a:t>I</a:t>
                      </a:r>
                      <a:r>
                        <a:rPr lang="en-GB" sz="1000"/>
                        <a:t>gray_8u</a:t>
                      </a:r>
                      <a:r>
                        <a:rPr lang="en-GB" sz="1600"/>
                        <a:t>(x,y)) </a:t>
                      </a:r>
                      <a:endParaRPr sz="1600"/>
                    </a:p>
                  </a:txBody>
                  <a:tcPr marT="91425" marB="91425" marR="91425" marL="91425"/>
                </a:tc>
              </a:tr>
              <a:tr h="381000">
                <a:tc>
                  <a:txBody>
                    <a:bodyPr/>
                    <a:lstStyle/>
                    <a:p>
                      <a:pPr indent="0" lvl="0" marL="0" rtl="0" algn="l">
                        <a:spcBef>
                          <a:spcPts val="0"/>
                        </a:spcBef>
                        <a:spcAft>
                          <a:spcPts val="0"/>
                        </a:spcAft>
                        <a:buNone/>
                      </a:pPr>
                      <a:r>
                        <a:rPr lang="en-GB"/>
                        <a:t>5. Convert to 16 bit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GB"/>
                        <a:t>6. Convert 16 bit to float 32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GB"/>
                        <a:t>7. Convert float 32 to RGB and resize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641" name="Google Shape;641;p57"/>
          <p:cNvPicPr preferRelativeResize="0"/>
          <p:nvPr/>
        </p:nvPicPr>
        <p:blipFill>
          <a:blip r:embed="rId3">
            <a:alphaModFix/>
          </a:blip>
          <a:stretch>
            <a:fillRect/>
          </a:stretch>
        </p:blipFill>
        <p:spPr>
          <a:xfrm>
            <a:off x="4572001" y="1509400"/>
            <a:ext cx="3524400" cy="330750"/>
          </a:xfrm>
          <a:prstGeom prst="rect">
            <a:avLst/>
          </a:prstGeom>
          <a:noFill/>
          <a:ln>
            <a:noFill/>
          </a:ln>
        </p:spPr>
      </p:pic>
      <p:pic>
        <p:nvPicPr>
          <p:cNvPr id="642" name="Google Shape;642;p57"/>
          <p:cNvPicPr preferRelativeResize="0"/>
          <p:nvPr/>
        </p:nvPicPr>
        <p:blipFill>
          <a:blip r:embed="rId4">
            <a:alphaModFix/>
          </a:blip>
          <a:stretch>
            <a:fillRect/>
          </a:stretch>
        </p:blipFill>
        <p:spPr>
          <a:xfrm>
            <a:off x="4781513" y="2000525"/>
            <a:ext cx="3105375" cy="330750"/>
          </a:xfrm>
          <a:prstGeom prst="rect">
            <a:avLst/>
          </a:prstGeom>
          <a:noFill/>
          <a:ln>
            <a:noFill/>
          </a:ln>
        </p:spPr>
      </p:pic>
      <p:pic>
        <p:nvPicPr>
          <p:cNvPr id="643" name="Google Shape;643;p57"/>
          <p:cNvPicPr preferRelativeResize="0"/>
          <p:nvPr/>
        </p:nvPicPr>
        <p:blipFill>
          <a:blip r:embed="rId5">
            <a:alphaModFix/>
          </a:blip>
          <a:stretch>
            <a:fillRect/>
          </a:stretch>
        </p:blipFill>
        <p:spPr>
          <a:xfrm>
            <a:off x="4623550" y="2449700"/>
            <a:ext cx="3524400" cy="751675"/>
          </a:xfrm>
          <a:prstGeom prst="rect">
            <a:avLst/>
          </a:prstGeom>
          <a:noFill/>
          <a:ln>
            <a:noFill/>
          </a:ln>
        </p:spPr>
      </p:pic>
      <p:pic>
        <p:nvPicPr>
          <p:cNvPr id="644" name="Google Shape;644;p57"/>
          <p:cNvPicPr preferRelativeResize="0"/>
          <p:nvPr/>
        </p:nvPicPr>
        <p:blipFill>
          <a:blip r:embed="rId6">
            <a:alphaModFix/>
          </a:blip>
          <a:stretch>
            <a:fillRect/>
          </a:stretch>
        </p:blipFill>
        <p:spPr>
          <a:xfrm>
            <a:off x="4623550" y="3708675"/>
            <a:ext cx="3472850" cy="270450"/>
          </a:xfrm>
          <a:prstGeom prst="rect">
            <a:avLst/>
          </a:prstGeom>
          <a:noFill/>
          <a:ln>
            <a:noFill/>
          </a:ln>
        </p:spPr>
      </p:pic>
      <p:pic>
        <p:nvPicPr>
          <p:cNvPr id="645" name="Google Shape;645;p57"/>
          <p:cNvPicPr preferRelativeResize="0"/>
          <p:nvPr/>
        </p:nvPicPr>
        <p:blipFill>
          <a:blip r:embed="rId7">
            <a:alphaModFix/>
          </a:blip>
          <a:stretch>
            <a:fillRect/>
          </a:stretch>
        </p:blipFill>
        <p:spPr>
          <a:xfrm>
            <a:off x="4781525" y="4146350"/>
            <a:ext cx="3324225" cy="224175"/>
          </a:xfrm>
          <a:prstGeom prst="rect">
            <a:avLst/>
          </a:prstGeom>
          <a:noFill/>
          <a:ln>
            <a:noFill/>
          </a:ln>
        </p:spPr>
      </p:pic>
      <p:pic>
        <p:nvPicPr>
          <p:cNvPr id="646" name="Google Shape;646;p57"/>
          <p:cNvPicPr preferRelativeResize="0"/>
          <p:nvPr/>
        </p:nvPicPr>
        <p:blipFill>
          <a:blip r:embed="rId8">
            <a:alphaModFix/>
          </a:blip>
          <a:stretch>
            <a:fillRect/>
          </a:stretch>
        </p:blipFill>
        <p:spPr>
          <a:xfrm>
            <a:off x="4632900" y="4537750"/>
            <a:ext cx="3472850" cy="270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650" name="Shape 650"/>
        <p:cNvGrpSpPr/>
        <p:nvPr/>
      </p:nvGrpSpPr>
      <p:grpSpPr>
        <a:xfrm>
          <a:off x="0" y="0"/>
          <a:ext cx="0" cy="0"/>
          <a:chOff x="0" y="0"/>
          <a:chExt cx="0" cy="0"/>
        </a:xfrm>
      </p:grpSpPr>
      <p:sp>
        <p:nvSpPr>
          <p:cNvPr id="651" name="Google Shape;651;p58"/>
          <p:cNvSpPr txBox="1"/>
          <p:nvPr>
            <p:ph type="title"/>
          </p:nvPr>
        </p:nvSpPr>
        <p:spPr>
          <a:xfrm>
            <a:off x="235600" y="0"/>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GB"/>
              <a:t>Preprocessing : 2nd approach: </a:t>
            </a:r>
            <a:r>
              <a:rPr lang="en-GB" sz="2000"/>
              <a:t>Ben Graham’s Preprocessing</a:t>
            </a:r>
            <a:endParaRPr/>
          </a:p>
        </p:txBody>
      </p:sp>
      <p:sp>
        <p:nvSpPr>
          <p:cNvPr id="652" name="Google Shape;652;p58"/>
          <p:cNvSpPr txBox="1"/>
          <p:nvPr>
            <p:ph idx="1" type="body"/>
          </p:nvPr>
        </p:nvSpPr>
        <p:spPr>
          <a:xfrm>
            <a:off x="0" y="572700"/>
            <a:ext cx="10071600" cy="4662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GB" sz="2000">
                <a:solidFill>
                  <a:schemeClr val="dk1"/>
                </a:solidFill>
              </a:rPr>
              <a:t>Algorithm:</a:t>
            </a:r>
            <a:endParaRPr b="1" sz="2000">
              <a:solidFill>
                <a:schemeClr val="dk1"/>
              </a:solidFill>
            </a:endParaRPr>
          </a:p>
          <a:p>
            <a:pPr indent="-304800" lvl="0" marL="457200" rtl="0" algn="l">
              <a:lnSpc>
                <a:spcPct val="105000"/>
              </a:lnSpc>
              <a:spcBef>
                <a:spcPts val="1200"/>
              </a:spcBef>
              <a:spcAft>
                <a:spcPts val="0"/>
              </a:spcAft>
              <a:buClr>
                <a:schemeClr val="dk1"/>
              </a:buClr>
              <a:buSzPts val="1200"/>
              <a:buAutoNum type="arabicPeriod"/>
            </a:pPr>
            <a:r>
              <a:rPr b="1" lang="en-GB" sz="1200">
                <a:solidFill>
                  <a:schemeClr val="dk1"/>
                </a:solidFill>
              </a:rPr>
              <a:t>Calculate Horizontal Sum</a:t>
            </a:r>
            <a:r>
              <a:rPr lang="en-GB" sz="1200">
                <a:solidFill>
                  <a:schemeClr val="dk1"/>
                </a:solidFill>
              </a:rPr>
              <a:t>: Compute the sum of pixel values along the width at the vertical center.</a:t>
            </a:r>
            <a:endParaRPr sz="1200">
              <a:solidFill>
                <a:schemeClr val="dk1"/>
              </a:solidFill>
            </a:endParaRPr>
          </a:p>
          <a:p>
            <a:pPr indent="0" lvl="0" marL="457200" rtl="0" algn="l">
              <a:spcBef>
                <a:spcPts val="1200"/>
              </a:spcBef>
              <a:spcAft>
                <a:spcPts val="0"/>
              </a:spcAft>
              <a:buNone/>
            </a:pPr>
            <a:r>
              <a:rPr b="1" lang="en-GB" sz="1200">
                <a:solidFill>
                  <a:schemeClr val="dk1"/>
                </a:solidFill>
              </a:rPr>
              <a:t>Determine Radius</a:t>
            </a:r>
            <a:r>
              <a:rPr lang="en-GB" sz="1200">
                <a:solidFill>
                  <a:schemeClr val="dk1"/>
                </a:solidFill>
              </a:rPr>
              <a:t>:  </a:t>
            </a:r>
            <a:endParaRPr sz="1200">
              <a:solidFill>
                <a:schemeClr val="dk1"/>
              </a:solidFill>
            </a:endParaRPr>
          </a:p>
          <a:p>
            <a:pPr indent="0" lvl="0" marL="457200" rtl="0" algn="l">
              <a:spcBef>
                <a:spcPts val="1200"/>
              </a:spcBef>
              <a:spcAft>
                <a:spcPts val="0"/>
              </a:spcAft>
              <a:buNone/>
            </a:pPr>
            <a:r>
              <a:rPr b="1" lang="en-GB" sz="1200">
                <a:solidFill>
                  <a:schemeClr val="dk1"/>
                </a:solidFill>
              </a:rPr>
              <a:t>Compute Scaling Factor</a:t>
            </a:r>
            <a:r>
              <a:rPr lang="en-GB" sz="1200">
                <a:solidFill>
                  <a:schemeClr val="dk1"/>
                </a:solidFill>
              </a:rPr>
              <a:t>:  </a:t>
            </a:r>
            <a:endParaRPr sz="1200">
              <a:solidFill>
                <a:schemeClr val="dk1"/>
              </a:solidFill>
            </a:endParaRPr>
          </a:p>
          <a:p>
            <a:pPr indent="457200" lvl="0" marL="0" rtl="0" algn="l">
              <a:spcBef>
                <a:spcPts val="1200"/>
              </a:spcBef>
              <a:spcAft>
                <a:spcPts val="0"/>
              </a:spcAft>
              <a:buNone/>
            </a:pPr>
            <a:r>
              <a:t/>
            </a:r>
            <a:endParaRPr b="1" sz="1200">
              <a:solidFill>
                <a:schemeClr val="dk1"/>
              </a:solidFill>
            </a:endParaRPr>
          </a:p>
          <a:p>
            <a:pPr indent="457200" lvl="0" marL="0" rtl="0" algn="l">
              <a:spcBef>
                <a:spcPts val="1200"/>
              </a:spcBef>
              <a:spcAft>
                <a:spcPts val="0"/>
              </a:spcAft>
              <a:buNone/>
            </a:pPr>
            <a:r>
              <a:rPr b="1" lang="en-GB" sz="1200">
                <a:solidFill>
                  <a:schemeClr val="dk1"/>
                </a:solidFill>
              </a:rPr>
              <a:t>Resize Image.</a:t>
            </a:r>
            <a:endParaRPr sz="1200">
              <a:solidFill>
                <a:srgbClr val="188038"/>
              </a:solidFill>
              <a:latin typeface="Roboto Mono"/>
              <a:ea typeface="Roboto Mono"/>
              <a:cs typeface="Roboto Mono"/>
              <a:sym typeface="Roboto Mono"/>
            </a:endParaRPr>
          </a:p>
          <a:p>
            <a:pPr indent="-304800" lvl="0" marL="457200" rtl="0" algn="l">
              <a:spcBef>
                <a:spcPts val="1200"/>
              </a:spcBef>
              <a:spcAft>
                <a:spcPts val="0"/>
              </a:spcAft>
              <a:buClr>
                <a:schemeClr val="dk1"/>
              </a:buClr>
              <a:buSzPts val="1200"/>
              <a:buAutoNum type="arabicPeriod"/>
            </a:pPr>
            <a:r>
              <a:rPr b="1" lang="en-GB" sz="1200">
                <a:solidFill>
                  <a:schemeClr val="dk1"/>
                </a:solidFill>
              </a:rPr>
              <a:t>Apply Gaussian Blur (0, 0) and standard deviation 10</a:t>
            </a:r>
            <a:endParaRPr b="1" sz="1200">
              <a:solidFill>
                <a:schemeClr val="dk1"/>
              </a:solidFill>
            </a:endParaRPr>
          </a:p>
          <a:p>
            <a:pPr indent="-304800" lvl="0" marL="457200" rtl="0" algn="l">
              <a:spcBef>
                <a:spcPts val="0"/>
              </a:spcBef>
              <a:spcAft>
                <a:spcPts val="0"/>
              </a:spcAft>
              <a:buClr>
                <a:schemeClr val="dk1"/>
              </a:buClr>
              <a:buSzPts val="1200"/>
              <a:buAutoNum type="arabicPeriod"/>
            </a:pPr>
            <a:r>
              <a:rPr b="1" lang="en-GB" sz="1200"/>
              <a:t> </a:t>
            </a:r>
            <a:r>
              <a:rPr b="1" lang="en-GB" sz="1200">
                <a:solidFill>
                  <a:schemeClr val="dk1"/>
                </a:solidFill>
              </a:rPr>
              <a:t>Add weights and subtract the local average color</a:t>
            </a:r>
            <a:endParaRPr b="1" sz="1200">
              <a:solidFill>
                <a:schemeClr val="dk1"/>
              </a:solidFill>
            </a:endParaRPr>
          </a:p>
          <a:p>
            <a:pPr indent="0" lvl="0" marL="457200" rtl="0" algn="l">
              <a:spcBef>
                <a:spcPts val="1200"/>
              </a:spcBef>
              <a:spcAft>
                <a:spcPts val="0"/>
              </a:spcAft>
              <a:buNone/>
            </a:pPr>
            <a:r>
              <a:rPr b="1" lang="en-GB" sz="1200">
                <a:solidFill>
                  <a:schemeClr val="dk1"/>
                </a:solidFill>
              </a:rPr>
              <a:t> </a:t>
            </a:r>
            <a:endParaRPr b="1" sz="1200">
              <a:solidFill>
                <a:schemeClr val="dk1"/>
              </a:solidFill>
            </a:endParaRPr>
          </a:p>
          <a:p>
            <a:pPr indent="-304800" lvl="0" marL="457200" rtl="0" algn="l">
              <a:spcBef>
                <a:spcPts val="1200"/>
              </a:spcBef>
              <a:spcAft>
                <a:spcPts val="0"/>
              </a:spcAft>
              <a:buClr>
                <a:schemeClr val="dk1"/>
              </a:buClr>
              <a:buSzPts val="1200"/>
              <a:buAutoNum type="arabicPeriod"/>
            </a:pPr>
            <a:r>
              <a:rPr b="1" lang="en-GB" sz="1200">
                <a:solidFill>
                  <a:schemeClr val="dk1"/>
                </a:solidFill>
              </a:rPr>
              <a:t>Clip the image to 90% to remove boundary effects by applying circular mask centered at the image center with a </a:t>
            </a:r>
            <a:br>
              <a:rPr b="1" lang="en-GB" sz="1200">
                <a:solidFill>
                  <a:schemeClr val="dk1"/>
                </a:solidFill>
              </a:rPr>
            </a:br>
            <a:r>
              <a:rPr b="1" lang="en-GB" sz="1200">
                <a:solidFill>
                  <a:schemeClr val="dk1"/>
                </a:solidFill>
              </a:rPr>
              <a:t>radius of 270 pixels.</a:t>
            </a:r>
            <a:endParaRPr b="1" sz="1200">
              <a:solidFill>
                <a:schemeClr val="dk1"/>
              </a:solidFill>
            </a:endParaRPr>
          </a:p>
          <a:p>
            <a:pPr indent="0" lvl="0" marL="0" rtl="0" algn="l">
              <a:spcBef>
                <a:spcPts val="1200"/>
              </a:spcBef>
              <a:spcAft>
                <a:spcPts val="0"/>
              </a:spcAft>
              <a:buNone/>
            </a:pPr>
            <a:r>
              <a:t/>
            </a:r>
            <a:endParaRPr b="1" sz="1200">
              <a:solidFill>
                <a:schemeClr val="dk1"/>
              </a:solidFill>
            </a:endParaRPr>
          </a:p>
          <a:p>
            <a:pPr indent="-304800" lvl="0" marL="457200" rtl="0" algn="l">
              <a:spcBef>
                <a:spcPts val="1200"/>
              </a:spcBef>
              <a:spcAft>
                <a:spcPts val="0"/>
              </a:spcAft>
              <a:buClr>
                <a:schemeClr val="dk1"/>
              </a:buClr>
              <a:buSzPts val="1200"/>
              <a:buAutoNum type="arabicPeriod"/>
            </a:pPr>
            <a:r>
              <a:rPr b="1" lang="en-GB" sz="1200">
                <a:solidFill>
                  <a:schemeClr val="dk1"/>
                </a:solidFill>
              </a:rPr>
              <a:t>Resize image to (224, 224)</a:t>
            </a:r>
            <a:endParaRPr b="1" sz="1200">
              <a:solidFill>
                <a:schemeClr val="dk1"/>
              </a:solidFill>
            </a:endParaRPr>
          </a:p>
          <a:p>
            <a:pPr indent="0" lvl="0" marL="0" rtl="0" algn="l">
              <a:spcBef>
                <a:spcPts val="1200"/>
              </a:spcBef>
              <a:spcAft>
                <a:spcPts val="200"/>
              </a:spcAft>
              <a:buNone/>
            </a:pPr>
            <a:r>
              <a:t/>
            </a:r>
            <a:endParaRPr b="1" sz="1200">
              <a:solidFill>
                <a:schemeClr val="dk1"/>
              </a:solidFill>
            </a:endParaRPr>
          </a:p>
        </p:txBody>
      </p:sp>
      <p:pic>
        <p:nvPicPr>
          <p:cNvPr id="653" name="Google Shape;653;p58"/>
          <p:cNvPicPr preferRelativeResize="0"/>
          <p:nvPr/>
        </p:nvPicPr>
        <p:blipFill>
          <a:blip r:embed="rId3">
            <a:alphaModFix/>
          </a:blip>
          <a:stretch>
            <a:fillRect/>
          </a:stretch>
        </p:blipFill>
        <p:spPr>
          <a:xfrm>
            <a:off x="2068274" y="1370599"/>
            <a:ext cx="1855725" cy="430925"/>
          </a:xfrm>
          <a:prstGeom prst="rect">
            <a:avLst/>
          </a:prstGeom>
          <a:noFill/>
          <a:ln>
            <a:noFill/>
          </a:ln>
        </p:spPr>
      </p:pic>
      <p:pic>
        <p:nvPicPr>
          <p:cNvPr id="654" name="Google Shape;654;p58"/>
          <p:cNvPicPr preferRelativeResize="0"/>
          <p:nvPr/>
        </p:nvPicPr>
        <p:blipFill>
          <a:blip r:embed="rId4">
            <a:alphaModFix/>
          </a:blip>
          <a:stretch>
            <a:fillRect/>
          </a:stretch>
        </p:blipFill>
        <p:spPr>
          <a:xfrm>
            <a:off x="2409150" y="1879850"/>
            <a:ext cx="781050" cy="361950"/>
          </a:xfrm>
          <a:prstGeom prst="rect">
            <a:avLst/>
          </a:prstGeom>
          <a:noFill/>
          <a:ln>
            <a:noFill/>
          </a:ln>
        </p:spPr>
      </p:pic>
      <p:pic>
        <p:nvPicPr>
          <p:cNvPr id="655" name="Google Shape;655;p58"/>
          <p:cNvPicPr preferRelativeResize="0"/>
          <p:nvPr/>
        </p:nvPicPr>
        <p:blipFill>
          <a:blip r:embed="rId5">
            <a:alphaModFix/>
          </a:blip>
          <a:stretch>
            <a:fillRect/>
          </a:stretch>
        </p:blipFill>
        <p:spPr>
          <a:xfrm>
            <a:off x="1989563" y="3374938"/>
            <a:ext cx="4143375" cy="409575"/>
          </a:xfrm>
          <a:prstGeom prst="rect">
            <a:avLst/>
          </a:prstGeom>
          <a:noFill/>
          <a:ln>
            <a:noFill/>
          </a:ln>
        </p:spPr>
      </p:pic>
      <p:pic>
        <p:nvPicPr>
          <p:cNvPr id="656" name="Google Shape;656;p58"/>
          <p:cNvPicPr preferRelativeResize="0"/>
          <p:nvPr/>
        </p:nvPicPr>
        <p:blipFill>
          <a:blip r:embed="rId6">
            <a:alphaModFix/>
          </a:blip>
          <a:stretch>
            <a:fillRect/>
          </a:stretch>
        </p:blipFill>
        <p:spPr>
          <a:xfrm>
            <a:off x="2212575" y="4193125"/>
            <a:ext cx="4444600" cy="487150"/>
          </a:xfrm>
          <a:prstGeom prst="rect">
            <a:avLst/>
          </a:prstGeom>
          <a:noFill/>
          <a:ln>
            <a:noFill/>
          </a:ln>
        </p:spPr>
      </p:pic>
      <p:pic>
        <p:nvPicPr>
          <p:cNvPr id="657" name="Google Shape;657;p58"/>
          <p:cNvPicPr preferRelativeResize="0"/>
          <p:nvPr/>
        </p:nvPicPr>
        <p:blipFill>
          <a:blip r:embed="rId7">
            <a:alphaModFix/>
          </a:blip>
          <a:stretch>
            <a:fillRect/>
          </a:stretch>
        </p:blipFill>
        <p:spPr>
          <a:xfrm>
            <a:off x="7270519" y="969975"/>
            <a:ext cx="1765825" cy="572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graphicFrame>
        <p:nvGraphicFramePr>
          <p:cNvPr id="662" name="Google Shape;662;p59"/>
          <p:cNvGraphicFramePr/>
          <p:nvPr/>
        </p:nvGraphicFramePr>
        <p:xfrm>
          <a:off x="952500" y="279900"/>
          <a:ext cx="3000000" cy="3000000"/>
        </p:xfrm>
        <a:graphic>
          <a:graphicData uri="http://schemas.openxmlformats.org/drawingml/2006/table">
            <a:tbl>
              <a:tblPr>
                <a:noFill/>
                <a:tableStyleId>{0AB9F046-07AE-40A7-B56F-B7734C470536}</a:tableStyleId>
              </a:tblPr>
              <a:tblGrid>
                <a:gridCol w="3619500"/>
                <a:gridCol w="3619500"/>
              </a:tblGrid>
              <a:tr h="445150">
                <a:tc>
                  <a:txBody>
                    <a:bodyPr/>
                    <a:lstStyle/>
                    <a:p>
                      <a:pPr indent="0" lvl="0" marL="0" rtl="0" algn="l">
                        <a:spcBef>
                          <a:spcPts val="0"/>
                        </a:spcBef>
                        <a:spcAft>
                          <a:spcPts val="0"/>
                        </a:spcAft>
                        <a:buNone/>
                      </a:pPr>
                      <a:r>
                        <a:rPr lang="en-GB"/>
                        <a:t>Preprocessing steps:</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GB"/>
                        <a:t>Mathematical formulation</a:t>
                      </a:r>
                      <a:endParaRPr/>
                    </a:p>
                  </a:txBody>
                  <a:tcPr marT="91425" marB="91425" marR="91425" marL="91425">
                    <a:solidFill>
                      <a:schemeClr val="accent1"/>
                    </a:solidFill>
                  </a:tcPr>
                </a:tc>
              </a:tr>
              <a:tr h="445150">
                <a:tc>
                  <a:txBody>
                    <a:bodyPr/>
                    <a:lstStyle/>
                    <a:p>
                      <a:pPr indent="-304800" lvl="0" marL="457200" rtl="0" algn="l">
                        <a:lnSpc>
                          <a:spcPct val="105000"/>
                        </a:lnSpc>
                        <a:spcBef>
                          <a:spcPts val="0"/>
                        </a:spcBef>
                        <a:spcAft>
                          <a:spcPts val="0"/>
                        </a:spcAft>
                        <a:buClr>
                          <a:schemeClr val="dk1"/>
                        </a:buClr>
                        <a:buSzPts val="1200"/>
                        <a:buAutoNum type="arabicPeriod"/>
                      </a:pPr>
                      <a:r>
                        <a:rPr lang="en-GB"/>
                        <a:t>Compute the sum of the pixel values among the width at the vertical center. </a:t>
                      </a:r>
                      <a:endParaRPr sz="1200">
                        <a:solidFill>
                          <a:schemeClr val="dk1"/>
                        </a:solidFill>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tc>
              </a:tr>
              <a:tr h="445150">
                <a:tc>
                  <a:txBody>
                    <a:bodyPr/>
                    <a:lstStyle/>
                    <a:p>
                      <a:pPr indent="0" lvl="0" marL="0" rtl="0" algn="l">
                        <a:lnSpc>
                          <a:spcPct val="115000"/>
                        </a:lnSpc>
                        <a:spcBef>
                          <a:spcPts val="1200"/>
                        </a:spcBef>
                        <a:spcAft>
                          <a:spcPts val="1200"/>
                        </a:spcAft>
                        <a:buClr>
                          <a:schemeClr val="dk1"/>
                        </a:buClr>
                        <a:buSzPts val="1100"/>
                        <a:buFont typeface="Arial"/>
                        <a:buNone/>
                      </a:pPr>
                      <a:r>
                        <a:rPr lang="en-GB"/>
                        <a:t>2. Compute the radius</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tc>
              </a:tr>
              <a:tr h="445150">
                <a:tc>
                  <a:txBody>
                    <a:bodyPr/>
                    <a:lstStyle/>
                    <a:p>
                      <a:pPr indent="0" lvl="0" marL="0" rtl="0" algn="l">
                        <a:spcBef>
                          <a:spcPts val="0"/>
                        </a:spcBef>
                        <a:spcAft>
                          <a:spcPts val="0"/>
                        </a:spcAft>
                        <a:buNone/>
                      </a:pPr>
                      <a:r>
                        <a:rPr lang="en-GB"/>
                        <a:t>3. Compute the scaling factor</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tc>
              </a:tr>
              <a:tr h="445150">
                <a:tc>
                  <a:txBody>
                    <a:bodyPr/>
                    <a:lstStyle/>
                    <a:p>
                      <a:pPr indent="0" lvl="0" marL="0" rtl="0" algn="l">
                        <a:spcBef>
                          <a:spcPts val="0"/>
                        </a:spcBef>
                        <a:spcAft>
                          <a:spcPts val="0"/>
                        </a:spcAft>
                        <a:buNone/>
                      </a:pPr>
                      <a:r>
                        <a:rPr lang="en-GB"/>
                        <a:t>4. Resize the image</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resize(img, scaleX1/r)</a:t>
                      </a:r>
                      <a:endParaRPr/>
                    </a:p>
                  </a:txBody>
                  <a:tcPr marT="91425" marB="91425" marR="91425" marL="91425"/>
                </a:tc>
              </a:tr>
              <a:tr h="445150">
                <a:tc>
                  <a:txBody>
                    <a:bodyPr/>
                    <a:lstStyle/>
                    <a:p>
                      <a:pPr indent="0" lvl="0" marL="0" rtl="0" algn="l">
                        <a:spcBef>
                          <a:spcPts val="0"/>
                        </a:spcBef>
                        <a:spcAft>
                          <a:spcPts val="0"/>
                        </a:spcAft>
                        <a:buNone/>
                      </a:pPr>
                      <a:r>
                        <a:rPr lang="en-GB"/>
                        <a:t>5. Apply Gaussian blur</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GaussianBlur(img,(0,0),10)</a:t>
                      </a:r>
                      <a:endParaRPr/>
                    </a:p>
                  </a:txBody>
                  <a:tcPr marT="91425" marB="91425" marR="91425" marL="91425"/>
                </a:tc>
              </a:tr>
              <a:tr h="445150">
                <a:tc>
                  <a:txBody>
                    <a:bodyPr/>
                    <a:lstStyle/>
                    <a:p>
                      <a:pPr indent="0" lvl="0" marL="0" rtl="0" algn="l">
                        <a:spcBef>
                          <a:spcPts val="0"/>
                        </a:spcBef>
                        <a:spcAft>
                          <a:spcPts val="0"/>
                        </a:spcAft>
                        <a:buNone/>
                      </a:pPr>
                      <a:r>
                        <a:rPr lang="en-GB"/>
                        <a:t>6. Add weights and subtract the local average</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tc>
              </a:tr>
              <a:tr h="445150">
                <a:tc>
                  <a:txBody>
                    <a:bodyPr/>
                    <a:lstStyle/>
                    <a:p>
                      <a:pPr indent="0" lvl="0" marL="0" rtl="0" algn="l">
                        <a:spcBef>
                          <a:spcPts val="0"/>
                        </a:spcBef>
                        <a:spcAft>
                          <a:spcPts val="0"/>
                        </a:spcAft>
                        <a:buNone/>
                      </a:pPr>
                      <a:r>
                        <a:rPr lang="en-GB"/>
                        <a:t>7. Clip the image</a:t>
                      </a:r>
                      <a:endParaRPr/>
                    </a:p>
                  </a:txBody>
                  <a:tcPr marT="91425" marB="91425" marR="91425" marL="91425">
                    <a:solidFill>
                      <a:schemeClr val="lt1"/>
                    </a:solidFill>
                  </a:tcPr>
                </a:tc>
                <a:tc>
                  <a:txBody>
                    <a:bodyPr/>
                    <a:lstStyle/>
                    <a:p>
                      <a:pPr indent="0" lvl="0" marL="0" rtl="0" algn="l">
                        <a:spcBef>
                          <a:spcPts val="0"/>
                        </a:spcBef>
                        <a:spcAft>
                          <a:spcPts val="0"/>
                        </a:spcAft>
                        <a:buNone/>
                      </a:pPr>
                      <a:r>
                        <a:t/>
                      </a:r>
                      <a:endParaRPr/>
                    </a:p>
                  </a:txBody>
                  <a:tcPr marT="91425" marB="91425" marR="91425" marL="91425"/>
                </a:tc>
              </a:tr>
              <a:tr h="445150">
                <a:tc>
                  <a:txBody>
                    <a:bodyPr/>
                    <a:lstStyle/>
                    <a:p>
                      <a:pPr indent="0" lvl="0" marL="0" rtl="0" algn="l">
                        <a:spcBef>
                          <a:spcPts val="0"/>
                        </a:spcBef>
                        <a:spcAft>
                          <a:spcPts val="0"/>
                        </a:spcAft>
                        <a:buNone/>
                      </a:pPr>
                      <a:r>
                        <a:rPr lang="en-GB"/>
                        <a:t>8. Resize the image</a:t>
                      </a:r>
                      <a:endParaRPr/>
                    </a:p>
                  </a:txBody>
                  <a:tcPr marT="91425" marB="91425" marR="91425" marL="91425">
                    <a:solidFill>
                      <a:schemeClr val="lt1"/>
                    </a:solidFill>
                  </a:tcPr>
                </a:tc>
                <a:tc>
                  <a:txBody>
                    <a:bodyPr/>
                    <a:lstStyle/>
                    <a:p>
                      <a:pPr indent="0" lvl="0" marL="0" rtl="0" algn="l">
                        <a:spcBef>
                          <a:spcPts val="0"/>
                        </a:spcBef>
                        <a:spcAft>
                          <a:spcPts val="0"/>
                        </a:spcAft>
                        <a:buNone/>
                      </a:pPr>
                      <a:r>
                        <a:rPr lang="en-GB"/>
                        <a:t>cv2.resize( clip_img, target_size)</a:t>
                      </a:r>
                      <a:endParaRPr/>
                    </a:p>
                  </a:txBody>
                  <a:tcPr marT="91425" marB="91425" marR="91425" marL="91425"/>
                </a:tc>
              </a:tr>
            </a:tbl>
          </a:graphicData>
        </a:graphic>
      </p:graphicFrame>
      <p:pic>
        <p:nvPicPr>
          <p:cNvPr id="663" name="Google Shape;663;p59"/>
          <p:cNvPicPr preferRelativeResize="0"/>
          <p:nvPr/>
        </p:nvPicPr>
        <p:blipFill>
          <a:blip r:embed="rId3">
            <a:alphaModFix/>
          </a:blip>
          <a:stretch>
            <a:fillRect/>
          </a:stretch>
        </p:blipFill>
        <p:spPr>
          <a:xfrm>
            <a:off x="4841200" y="893875"/>
            <a:ext cx="2490200" cy="572700"/>
          </a:xfrm>
          <a:prstGeom prst="rect">
            <a:avLst/>
          </a:prstGeom>
          <a:noFill/>
          <a:ln>
            <a:noFill/>
          </a:ln>
        </p:spPr>
      </p:pic>
      <p:pic>
        <p:nvPicPr>
          <p:cNvPr id="664" name="Google Shape;664;p59"/>
          <p:cNvPicPr preferRelativeResize="0"/>
          <p:nvPr/>
        </p:nvPicPr>
        <p:blipFill>
          <a:blip r:embed="rId4">
            <a:alphaModFix/>
          </a:blip>
          <a:stretch>
            <a:fillRect/>
          </a:stretch>
        </p:blipFill>
        <p:spPr>
          <a:xfrm>
            <a:off x="5036925" y="1569300"/>
            <a:ext cx="2062350" cy="430925"/>
          </a:xfrm>
          <a:prstGeom prst="rect">
            <a:avLst/>
          </a:prstGeom>
          <a:noFill/>
          <a:ln>
            <a:noFill/>
          </a:ln>
        </p:spPr>
      </p:pic>
      <p:pic>
        <p:nvPicPr>
          <p:cNvPr id="665" name="Google Shape;665;p59"/>
          <p:cNvPicPr preferRelativeResize="0"/>
          <p:nvPr/>
        </p:nvPicPr>
        <p:blipFill>
          <a:blip r:embed="rId5">
            <a:alphaModFix/>
          </a:blip>
          <a:stretch>
            <a:fillRect/>
          </a:stretch>
        </p:blipFill>
        <p:spPr>
          <a:xfrm>
            <a:off x="5551825" y="2014450"/>
            <a:ext cx="781050" cy="361950"/>
          </a:xfrm>
          <a:prstGeom prst="rect">
            <a:avLst/>
          </a:prstGeom>
          <a:noFill/>
          <a:ln>
            <a:noFill/>
          </a:ln>
        </p:spPr>
      </p:pic>
      <p:pic>
        <p:nvPicPr>
          <p:cNvPr id="666" name="Google Shape;666;p59"/>
          <p:cNvPicPr preferRelativeResize="0"/>
          <p:nvPr/>
        </p:nvPicPr>
        <p:blipFill>
          <a:blip r:embed="rId6">
            <a:alphaModFix/>
          </a:blip>
          <a:stretch>
            <a:fillRect/>
          </a:stretch>
        </p:blipFill>
        <p:spPr>
          <a:xfrm>
            <a:off x="4743325" y="3451050"/>
            <a:ext cx="3381875" cy="409575"/>
          </a:xfrm>
          <a:prstGeom prst="rect">
            <a:avLst/>
          </a:prstGeom>
          <a:noFill/>
          <a:ln>
            <a:noFill/>
          </a:ln>
        </p:spPr>
      </p:pic>
      <p:pic>
        <p:nvPicPr>
          <p:cNvPr id="667" name="Google Shape;667;p59"/>
          <p:cNvPicPr preferRelativeResize="0"/>
          <p:nvPr/>
        </p:nvPicPr>
        <p:blipFill>
          <a:blip r:embed="rId7">
            <a:alphaModFix/>
          </a:blip>
          <a:stretch>
            <a:fillRect/>
          </a:stretch>
        </p:blipFill>
        <p:spPr>
          <a:xfrm>
            <a:off x="4623725" y="3959450"/>
            <a:ext cx="3501476" cy="4309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671" name="Shape 671"/>
        <p:cNvGrpSpPr/>
        <p:nvPr/>
      </p:nvGrpSpPr>
      <p:grpSpPr>
        <a:xfrm>
          <a:off x="0" y="0"/>
          <a:ext cx="0" cy="0"/>
          <a:chOff x="0" y="0"/>
          <a:chExt cx="0" cy="0"/>
        </a:xfrm>
      </p:grpSpPr>
      <p:sp>
        <p:nvSpPr>
          <p:cNvPr id="672" name="Google Shape;672;p60"/>
          <p:cNvSpPr txBox="1"/>
          <p:nvPr>
            <p:ph type="title"/>
          </p:nvPr>
        </p:nvSpPr>
        <p:spPr>
          <a:xfrm>
            <a:off x="235600" y="0"/>
            <a:ext cx="8520600" cy="572700"/>
          </a:xfrm>
          <a:prstGeom prst="rect">
            <a:avLst/>
          </a:prstGeom>
        </p:spPr>
        <p:txBody>
          <a:bodyPr anchorCtr="0" anchor="t" bIns="91425" lIns="91425" spcFirstLastPara="1" rIns="91425" wrap="square" tIns="91425">
            <a:normAutofit fontScale="90000"/>
          </a:bodyPr>
          <a:lstStyle/>
          <a:p>
            <a:pPr indent="0" lvl="0" marL="457200" rtl="0" algn="l">
              <a:spcBef>
                <a:spcPts val="0"/>
              </a:spcBef>
              <a:spcAft>
                <a:spcPts val="0"/>
              </a:spcAft>
              <a:buNone/>
            </a:pPr>
            <a:r>
              <a:rPr lang="en-GB"/>
              <a:t>Preprocessing : 3rd approach: </a:t>
            </a:r>
            <a:r>
              <a:rPr lang="en-GB" sz="2000"/>
              <a:t>Modified approach</a:t>
            </a:r>
            <a:endParaRPr/>
          </a:p>
        </p:txBody>
      </p:sp>
      <p:sp>
        <p:nvSpPr>
          <p:cNvPr id="673" name="Google Shape;673;p60"/>
          <p:cNvSpPr txBox="1"/>
          <p:nvPr>
            <p:ph idx="1" type="body"/>
          </p:nvPr>
        </p:nvSpPr>
        <p:spPr>
          <a:xfrm>
            <a:off x="0" y="572700"/>
            <a:ext cx="9038700" cy="4662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GB" sz="2000">
                <a:solidFill>
                  <a:schemeClr val="dk1"/>
                </a:solidFill>
              </a:rPr>
              <a:t>Algorithm:</a:t>
            </a:r>
            <a:endParaRPr b="1" sz="1300">
              <a:solidFill>
                <a:schemeClr val="dk1"/>
              </a:solidFill>
            </a:endParaRPr>
          </a:p>
          <a:p>
            <a:pPr indent="-311150" lvl="0" marL="457200" rtl="0" algn="l">
              <a:spcBef>
                <a:spcPts val="1200"/>
              </a:spcBef>
              <a:spcAft>
                <a:spcPts val="0"/>
              </a:spcAft>
              <a:buClr>
                <a:schemeClr val="dk1"/>
              </a:buClr>
              <a:buSzPts val="1300"/>
              <a:buAutoNum type="arabicPeriod"/>
            </a:pPr>
            <a:r>
              <a:rPr b="1" lang="en-GB" sz="1300">
                <a:solidFill>
                  <a:schemeClr val="dk1"/>
                </a:solidFill>
              </a:rPr>
              <a:t>Compute the histogram H(k) of the green channel image, where </a:t>
            </a:r>
            <a:r>
              <a:rPr b="1" lang="en-GB" sz="2000">
                <a:solidFill>
                  <a:schemeClr val="dk1"/>
                </a:solidFill>
              </a:rPr>
              <a:t>H</a:t>
            </a:r>
            <a:r>
              <a:rPr b="1" lang="en-GB" sz="1300">
                <a:solidFill>
                  <a:schemeClr val="dk1"/>
                </a:solidFill>
              </a:rPr>
              <a:t>k represents pixel intensities ranging from 0 to 255.</a:t>
            </a:r>
            <a:endParaRPr b="1" sz="1300">
              <a:solidFill>
                <a:schemeClr val="dk1"/>
              </a:solidFill>
            </a:endParaRPr>
          </a:p>
          <a:p>
            <a:pPr indent="0" lvl="0" marL="0" rtl="0" algn="l">
              <a:spcBef>
                <a:spcPts val="1200"/>
              </a:spcBef>
              <a:spcAft>
                <a:spcPts val="0"/>
              </a:spcAft>
              <a:buNone/>
            </a:pPr>
            <a:r>
              <a:t/>
            </a:r>
            <a:endParaRPr b="1" sz="1300">
              <a:solidFill>
                <a:schemeClr val="dk1"/>
              </a:solidFill>
            </a:endParaRPr>
          </a:p>
          <a:p>
            <a:pPr indent="0" lvl="0" marL="0" rtl="0" algn="l">
              <a:spcBef>
                <a:spcPts val="1200"/>
              </a:spcBef>
              <a:spcAft>
                <a:spcPts val="0"/>
              </a:spcAft>
              <a:buNone/>
            </a:pPr>
            <a:r>
              <a:rPr b="1" lang="en-GB" sz="1300">
                <a:solidFill>
                  <a:schemeClr val="dk1"/>
                </a:solidFill>
              </a:rPr>
              <a:t>2.	Convert Green Channel to 8-bit Unsigned Integer</a:t>
            </a:r>
            <a:endParaRPr b="1" sz="1300">
              <a:solidFill>
                <a:schemeClr val="dk1"/>
              </a:solidFill>
            </a:endParaRPr>
          </a:p>
          <a:p>
            <a:pPr indent="0" lvl="0" marL="0" rtl="0" algn="l">
              <a:spcBef>
                <a:spcPts val="1200"/>
              </a:spcBef>
              <a:spcAft>
                <a:spcPts val="0"/>
              </a:spcAft>
              <a:buNone/>
            </a:pPr>
            <a:r>
              <a:t/>
            </a:r>
            <a:endParaRPr b="1" sz="1300">
              <a:solidFill>
                <a:schemeClr val="dk1"/>
              </a:solidFill>
            </a:endParaRPr>
          </a:p>
          <a:p>
            <a:pPr indent="0" lvl="0" marL="0" rtl="0" algn="l">
              <a:spcBef>
                <a:spcPts val="1200"/>
              </a:spcBef>
              <a:spcAft>
                <a:spcPts val="0"/>
              </a:spcAft>
              <a:buNone/>
            </a:pPr>
            <a:r>
              <a:t/>
            </a:r>
            <a:endParaRPr b="1" sz="1300">
              <a:solidFill>
                <a:schemeClr val="dk1"/>
              </a:solidFill>
            </a:endParaRPr>
          </a:p>
          <a:p>
            <a:pPr indent="0" lvl="0" marL="0" rtl="0" algn="l">
              <a:spcBef>
                <a:spcPts val="1200"/>
              </a:spcBef>
              <a:spcAft>
                <a:spcPts val="0"/>
              </a:spcAft>
              <a:buNone/>
            </a:pPr>
            <a:r>
              <a:rPr b="1" lang="en-GB" sz="1300">
                <a:solidFill>
                  <a:schemeClr val="dk1"/>
                </a:solidFill>
              </a:rPr>
              <a:t>3.	CLAHE Function									CLAHE on Green Channel</a:t>
            </a:r>
            <a:endParaRPr b="1" sz="1300">
              <a:solidFill>
                <a:schemeClr val="dk1"/>
              </a:solidFill>
            </a:endParaRPr>
          </a:p>
          <a:p>
            <a:pPr indent="0" lvl="0" marL="0" rtl="0" algn="l">
              <a:spcBef>
                <a:spcPts val="1200"/>
              </a:spcBef>
              <a:spcAft>
                <a:spcPts val="0"/>
              </a:spcAft>
              <a:buNone/>
            </a:pPr>
            <a:r>
              <a:t/>
            </a:r>
            <a:endParaRPr b="1" sz="1300">
              <a:solidFill>
                <a:schemeClr val="dk1"/>
              </a:solidFill>
            </a:endParaRPr>
          </a:p>
          <a:p>
            <a:pPr indent="0" lvl="0" marL="0" rtl="0" algn="l">
              <a:spcBef>
                <a:spcPts val="1200"/>
              </a:spcBef>
              <a:spcAft>
                <a:spcPts val="0"/>
              </a:spcAft>
              <a:buNone/>
            </a:pPr>
            <a:r>
              <a:t/>
            </a:r>
            <a:endParaRPr b="1" sz="1300">
              <a:solidFill>
                <a:schemeClr val="dk1"/>
              </a:solidFill>
            </a:endParaRPr>
          </a:p>
          <a:p>
            <a:pPr indent="0" lvl="0" marL="0" rtl="0" algn="l">
              <a:spcBef>
                <a:spcPts val="1200"/>
              </a:spcBef>
              <a:spcAft>
                <a:spcPts val="0"/>
              </a:spcAft>
              <a:buNone/>
            </a:pPr>
            <a:r>
              <a:rPr b="1" lang="en-GB" sz="1300">
                <a:solidFill>
                  <a:schemeClr val="dk1"/>
                </a:solidFill>
              </a:rPr>
              <a:t>	</a:t>
            </a:r>
            <a:endParaRPr b="1" sz="1300">
              <a:solidFill>
                <a:schemeClr val="dk1"/>
              </a:solidFill>
            </a:endParaRPr>
          </a:p>
          <a:p>
            <a:pPr indent="0" lvl="0" marL="457200" rtl="0" algn="l">
              <a:spcBef>
                <a:spcPts val="1200"/>
              </a:spcBef>
              <a:spcAft>
                <a:spcPts val="1200"/>
              </a:spcAft>
              <a:buNone/>
            </a:pPr>
            <a:r>
              <a:t/>
            </a:r>
            <a:endParaRPr b="1" sz="1300">
              <a:solidFill>
                <a:schemeClr val="dk1"/>
              </a:solidFill>
            </a:endParaRPr>
          </a:p>
        </p:txBody>
      </p:sp>
      <p:pic>
        <p:nvPicPr>
          <p:cNvPr id="674" name="Google Shape;674;p60"/>
          <p:cNvPicPr preferRelativeResize="0"/>
          <p:nvPr/>
        </p:nvPicPr>
        <p:blipFill>
          <a:blip r:embed="rId3">
            <a:alphaModFix/>
          </a:blip>
          <a:stretch>
            <a:fillRect/>
          </a:stretch>
        </p:blipFill>
        <p:spPr>
          <a:xfrm>
            <a:off x="2013348" y="2510275"/>
            <a:ext cx="2609875" cy="572700"/>
          </a:xfrm>
          <a:prstGeom prst="rect">
            <a:avLst/>
          </a:prstGeom>
          <a:noFill/>
          <a:ln>
            <a:noFill/>
          </a:ln>
        </p:spPr>
      </p:pic>
      <p:pic>
        <p:nvPicPr>
          <p:cNvPr id="675" name="Google Shape;675;p60"/>
          <p:cNvPicPr preferRelativeResize="0"/>
          <p:nvPr/>
        </p:nvPicPr>
        <p:blipFill>
          <a:blip r:embed="rId4">
            <a:alphaModFix/>
          </a:blip>
          <a:stretch>
            <a:fillRect/>
          </a:stretch>
        </p:blipFill>
        <p:spPr>
          <a:xfrm>
            <a:off x="483325" y="3690700"/>
            <a:ext cx="4045175" cy="1033050"/>
          </a:xfrm>
          <a:prstGeom prst="rect">
            <a:avLst/>
          </a:prstGeom>
          <a:noFill/>
          <a:ln>
            <a:noFill/>
          </a:ln>
        </p:spPr>
      </p:pic>
      <p:pic>
        <p:nvPicPr>
          <p:cNvPr id="676" name="Google Shape;676;p60"/>
          <p:cNvPicPr preferRelativeResize="0"/>
          <p:nvPr/>
        </p:nvPicPr>
        <p:blipFill>
          <a:blip r:embed="rId5">
            <a:alphaModFix/>
          </a:blip>
          <a:stretch>
            <a:fillRect/>
          </a:stretch>
        </p:blipFill>
        <p:spPr>
          <a:xfrm>
            <a:off x="4852100" y="3672588"/>
            <a:ext cx="4045176" cy="1069275"/>
          </a:xfrm>
          <a:prstGeom prst="rect">
            <a:avLst/>
          </a:prstGeom>
          <a:noFill/>
          <a:ln>
            <a:noFill/>
          </a:ln>
        </p:spPr>
      </p:pic>
      <p:pic>
        <p:nvPicPr>
          <p:cNvPr id="677" name="Google Shape;677;p60"/>
          <p:cNvPicPr preferRelativeResize="0"/>
          <p:nvPr/>
        </p:nvPicPr>
        <p:blipFill>
          <a:blip r:embed="rId6">
            <a:alphaModFix/>
          </a:blip>
          <a:stretch>
            <a:fillRect/>
          </a:stretch>
        </p:blipFill>
        <p:spPr>
          <a:xfrm>
            <a:off x="1784475" y="1455600"/>
            <a:ext cx="3067625" cy="321250"/>
          </a:xfrm>
          <a:prstGeom prst="rect">
            <a:avLst/>
          </a:prstGeom>
          <a:noFill/>
          <a:ln>
            <a:noFill/>
          </a:ln>
        </p:spPr>
      </p:pic>
      <p:sp>
        <p:nvSpPr>
          <p:cNvPr id="678" name="Google Shape;678;p60"/>
          <p:cNvSpPr txBox="1"/>
          <p:nvPr/>
        </p:nvSpPr>
        <p:spPr>
          <a:xfrm>
            <a:off x="4906450" y="1472375"/>
            <a:ext cx="36429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Where M and N are dimension of the image, Ig(x,y) intensity of green channel  </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682" name="Shape 682"/>
        <p:cNvGrpSpPr/>
        <p:nvPr/>
      </p:nvGrpSpPr>
      <p:grpSpPr>
        <a:xfrm>
          <a:off x="0" y="0"/>
          <a:ext cx="0" cy="0"/>
          <a:chOff x="0" y="0"/>
          <a:chExt cx="0" cy="0"/>
        </a:xfrm>
      </p:grpSpPr>
      <p:sp>
        <p:nvSpPr>
          <p:cNvPr id="683" name="Google Shape;683;p61"/>
          <p:cNvSpPr txBox="1"/>
          <p:nvPr>
            <p:ph idx="1" type="body"/>
          </p:nvPr>
        </p:nvSpPr>
        <p:spPr>
          <a:xfrm>
            <a:off x="311700" y="341450"/>
            <a:ext cx="8520600" cy="4227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chemeClr val="dk1"/>
                </a:solidFill>
              </a:rPr>
              <a:t>4.</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5.  Convert the CLAHE Output to float32 </a:t>
            </a:r>
            <a:endParaRPr>
              <a:solidFill>
                <a:schemeClr val="dk1"/>
              </a:solidFill>
            </a:endParaRPr>
          </a:p>
          <a:p>
            <a:pPr indent="0" lvl="0" marL="0" rtl="0" algn="l">
              <a:spcBef>
                <a:spcPts val="1200"/>
              </a:spcBef>
              <a:spcAft>
                <a:spcPts val="0"/>
              </a:spcAft>
              <a:buNone/>
            </a:pPr>
            <a:r>
              <a:rPr lang="en-GB">
                <a:solidFill>
                  <a:schemeClr val="dk1"/>
                </a:solidFill>
              </a:rPr>
              <a:t>6.  Convert Grayscale Back to RGB  </a:t>
            </a:r>
            <a:endParaRPr>
              <a:solidFill>
                <a:schemeClr val="dk1"/>
              </a:solidFill>
            </a:endParaRPr>
          </a:p>
          <a:p>
            <a:pPr indent="0" lvl="0" marL="0" rtl="0" algn="l">
              <a:spcBef>
                <a:spcPts val="1200"/>
              </a:spcBef>
              <a:spcAft>
                <a:spcPts val="0"/>
              </a:spcAft>
              <a:buNone/>
            </a:pPr>
            <a:r>
              <a:rPr lang="en-GB">
                <a:solidFill>
                  <a:schemeClr val="dk1"/>
                </a:solidFill>
              </a:rPr>
              <a:t>7. Clip the image to 90% by applying circular mask.</a:t>
            </a:r>
            <a:endParaRPr>
              <a:solidFill>
                <a:schemeClr val="dk1"/>
              </a:solidFill>
            </a:endParaRPr>
          </a:p>
          <a:p>
            <a:pPr indent="0" lvl="0" marL="0" rtl="0" algn="l">
              <a:spcBef>
                <a:spcPts val="1200"/>
              </a:spcBef>
              <a:spcAft>
                <a:spcPts val="0"/>
              </a:spcAft>
              <a:buNone/>
            </a:pPr>
            <a:r>
              <a:rPr lang="en-GB">
                <a:solidFill>
                  <a:schemeClr val="dk1"/>
                </a:solidFill>
              </a:rPr>
              <a:t>8.  Ben Graham’s Kernel Used :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9. </a:t>
            </a:r>
            <a:r>
              <a:rPr lang="en-GB">
                <a:solidFill>
                  <a:schemeClr val="dk1"/>
                </a:solidFill>
              </a:rPr>
              <a:t>Gaussian</a:t>
            </a:r>
            <a:r>
              <a:rPr lang="en-GB">
                <a:solidFill>
                  <a:schemeClr val="dk1"/>
                </a:solidFill>
              </a:rPr>
              <a:t> Blur : (3  3) kernel with std deviation 10</a:t>
            </a:r>
            <a:endParaRPr>
              <a:solidFill>
                <a:schemeClr val="dk1"/>
              </a:solidFill>
            </a:endParaRPr>
          </a:p>
          <a:p>
            <a:pPr indent="0" lvl="0" marL="0" rtl="0" algn="l">
              <a:spcBef>
                <a:spcPts val="1200"/>
              </a:spcBef>
              <a:spcAft>
                <a:spcPts val="0"/>
              </a:spcAft>
              <a:buNone/>
            </a:pPr>
            <a:r>
              <a:rPr lang="en-GB">
                <a:solidFill>
                  <a:schemeClr val="dk1"/>
                </a:solidFill>
              </a:rPr>
              <a:t>10. Return processed image.</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684" name="Google Shape;684;p61"/>
          <p:cNvPicPr preferRelativeResize="0"/>
          <p:nvPr/>
        </p:nvPicPr>
        <p:blipFill>
          <a:blip r:embed="rId3">
            <a:alphaModFix/>
          </a:blip>
          <a:stretch>
            <a:fillRect/>
          </a:stretch>
        </p:blipFill>
        <p:spPr>
          <a:xfrm>
            <a:off x="4576625" y="1219650"/>
            <a:ext cx="2730176" cy="269950"/>
          </a:xfrm>
          <a:prstGeom prst="rect">
            <a:avLst/>
          </a:prstGeom>
          <a:noFill/>
          <a:ln>
            <a:noFill/>
          </a:ln>
        </p:spPr>
      </p:pic>
      <p:pic>
        <p:nvPicPr>
          <p:cNvPr id="685" name="Google Shape;685;p61"/>
          <p:cNvPicPr preferRelativeResize="0"/>
          <p:nvPr/>
        </p:nvPicPr>
        <p:blipFill>
          <a:blip r:embed="rId4">
            <a:alphaModFix/>
          </a:blip>
          <a:stretch>
            <a:fillRect/>
          </a:stretch>
        </p:blipFill>
        <p:spPr>
          <a:xfrm>
            <a:off x="4219350" y="1654625"/>
            <a:ext cx="2554142" cy="269950"/>
          </a:xfrm>
          <a:prstGeom prst="rect">
            <a:avLst/>
          </a:prstGeom>
          <a:noFill/>
          <a:ln>
            <a:noFill/>
          </a:ln>
        </p:spPr>
      </p:pic>
      <p:pic>
        <p:nvPicPr>
          <p:cNvPr id="686" name="Google Shape;686;p61"/>
          <p:cNvPicPr preferRelativeResize="0"/>
          <p:nvPr/>
        </p:nvPicPr>
        <p:blipFill>
          <a:blip r:embed="rId5">
            <a:alphaModFix/>
          </a:blip>
          <a:stretch>
            <a:fillRect/>
          </a:stretch>
        </p:blipFill>
        <p:spPr>
          <a:xfrm>
            <a:off x="783125" y="439325"/>
            <a:ext cx="3793500" cy="376075"/>
          </a:xfrm>
          <a:prstGeom prst="rect">
            <a:avLst/>
          </a:prstGeom>
          <a:noFill/>
          <a:ln>
            <a:noFill/>
          </a:ln>
        </p:spPr>
      </p:pic>
      <p:pic>
        <p:nvPicPr>
          <p:cNvPr id="687" name="Google Shape;687;p61"/>
          <p:cNvPicPr preferRelativeResize="0"/>
          <p:nvPr/>
        </p:nvPicPr>
        <p:blipFill>
          <a:blip r:embed="rId6">
            <a:alphaModFix/>
          </a:blip>
          <a:stretch>
            <a:fillRect/>
          </a:stretch>
        </p:blipFill>
        <p:spPr>
          <a:xfrm>
            <a:off x="4303675" y="2369200"/>
            <a:ext cx="866125" cy="60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767325" y="689350"/>
            <a:ext cx="8096250" cy="3020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graphicFrame>
        <p:nvGraphicFramePr>
          <p:cNvPr id="692" name="Google Shape;692;p62"/>
          <p:cNvGraphicFramePr/>
          <p:nvPr/>
        </p:nvGraphicFramePr>
        <p:xfrm>
          <a:off x="909000" y="264400"/>
          <a:ext cx="3000000" cy="3000000"/>
        </p:xfrm>
        <a:graphic>
          <a:graphicData uri="http://schemas.openxmlformats.org/drawingml/2006/table">
            <a:tbl>
              <a:tblPr>
                <a:noFill/>
                <a:tableStyleId>{0AB9F046-07AE-40A7-B56F-B7734C470536}</a:tableStyleId>
              </a:tblPr>
              <a:tblGrid>
                <a:gridCol w="3619500"/>
                <a:gridCol w="3619500"/>
              </a:tblGrid>
              <a:tr h="362725">
                <a:tc>
                  <a:txBody>
                    <a:bodyPr/>
                    <a:lstStyle/>
                    <a:p>
                      <a:pPr indent="0" lvl="0" marL="0" rtl="0" algn="l">
                        <a:spcBef>
                          <a:spcPts val="0"/>
                        </a:spcBef>
                        <a:spcAft>
                          <a:spcPts val="0"/>
                        </a:spcAft>
                        <a:buNone/>
                      </a:pPr>
                      <a:r>
                        <a:rPr lang="en-GB"/>
                        <a:t>Preprocessing steps</a:t>
                      </a:r>
                      <a:endParaRPr/>
                    </a:p>
                  </a:txBody>
                  <a:tcPr marT="91425" marB="91425" marR="91425" marL="91425">
                    <a:solidFill>
                      <a:schemeClr val="accent1"/>
                    </a:solidFill>
                  </a:tcPr>
                </a:tc>
                <a:tc>
                  <a:txBody>
                    <a:bodyPr/>
                    <a:lstStyle/>
                    <a:p>
                      <a:pPr indent="0" lvl="0" marL="0" rtl="0" algn="l">
                        <a:spcBef>
                          <a:spcPts val="0"/>
                        </a:spcBef>
                        <a:spcAft>
                          <a:spcPts val="0"/>
                        </a:spcAft>
                        <a:buNone/>
                      </a:pPr>
                      <a:r>
                        <a:rPr lang="en-GB"/>
                        <a:t>Mathematical formulation</a:t>
                      </a:r>
                      <a:endParaRPr/>
                    </a:p>
                  </a:txBody>
                  <a:tcPr marT="91425" marB="91425" marR="91425" marL="91425">
                    <a:solidFill>
                      <a:schemeClr val="accent1"/>
                    </a:solidFill>
                  </a:tcPr>
                </a:tc>
              </a:tr>
              <a:tr h="558050">
                <a:tc>
                  <a:txBody>
                    <a:bodyPr/>
                    <a:lstStyle/>
                    <a:p>
                      <a:pPr indent="-317500" lvl="0" marL="457200" rtl="0" algn="l">
                        <a:spcBef>
                          <a:spcPts val="0"/>
                        </a:spcBef>
                        <a:spcAft>
                          <a:spcPts val="0"/>
                        </a:spcAft>
                        <a:buSzPts val="1400"/>
                        <a:buAutoNum type="arabicPeriod"/>
                      </a:pPr>
                      <a:r>
                        <a:rPr lang="en-GB"/>
                        <a:t>Compute the histogram of the green channel image ranging from 0-255</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58050">
                <a:tc>
                  <a:txBody>
                    <a:bodyPr/>
                    <a:lstStyle/>
                    <a:p>
                      <a:pPr indent="0" lvl="0" marL="0" rtl="0" algn="l">
                        <a:spcBef>
                          <a:spcPts val="0"/>
                        </a:spcBef>
                        <a:spcAft>
                          <a:spcPts val="0"/>
                        </a:spcAft>
                        <a:buNone/>
                      </a:pPr>
                      <a:r>
                        <a:rPr lang="en-GB"/>
                        <a:t>2. Convert green channel to 8 bit unsigned integer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20575">
                <a:tc>
                  <a:txBody>
                    <a:bodyPr/>
                    <a:lstStyle/>
                    <a:p>
                      <a:pPr indent="0" lvl="0" marL="0" rtl="0" algn="l">
                        <a:spcBef>
                          <a:spcPts val="0"/>
                        </a:spcBef>
                        <a:spcAft>
                          <a:spcPts val="0"/>
                        </a:spcAft>
                        <a:buNone/>
                      </a:pPr>
                      <a:r>
                        <a:rPr lang="en-GB"/>
                        <a:t>3. CLAHE function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725">
                <a:tc>
                  <a:txBody>
                    <a:bodyPr/>
                    <a:lstStyle/>
                    <a:p>
                      <a:pPr indent="0" lvl="0" marL="0" rtl="0" algn="l">
                        <a:spcBef>
                          <a:spcPts val="0"/>
                        </a:spcBef>
                        <a:spcAft>
                          <a:spcPts val="0"/>
                        </a:spcAft>
                        <a:buNone/>
                      </a:pPr>
                      <a:r>
                        <a:rPr lang="en-GB"/>
                        <a:t>4. CLAHE on the green channel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725">
                <a:tc>
                  <a:txBody>
                    <a:bodyPr/>
                    <a:lstStyle/>
                    <a:p>
                      <a:pPr indent="0" lvl="0" marL="0" rtl="0" algn="l">
                        <a:spcBef>
                          <a:spcPts val="0"/>
                        </a:spcBef>
                        <a:spcAft>
                          <a:spcPts val="0"/>
                        </a:spcAft>
                        <a:buNone/>
                      </a:pPr>
                      <a:r>
                        <a:rPr lang="en-GB"/>
                        <a:t>5. CLAHE apply on the image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725">
                <a:tc>
                  <a:txBody>
                    <a:bodyPr/>
                    <a:lstStyle/>
                    <a:p>
                      <a:pPr indent="0" lvl="0" marL="0" rtl="0" algn="l">
                        <a:spcBef>
                          <a:spcPts val="0"/>
                        </a:spcBef>
                        <a:spcAft>
                          <a:spcPts val="0"/>
                        </a:spcAft>
                        <a:buNone/>
                      </a:pPr>
                      <a:r>
                        <a:rPr lang="en-GB"/>
                        <a:t>6. Convert to float32</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725">
                <a:tc>
                  <a:txBody>
                    <a:bodyPr/>
                    <a:lstStyle/>
                    <a:p>
                      <a:pPr indent="0" lvl="0" marL="0" rtl="0" algn="l">
                        <a:spcBef>
                          <a:spcPts val="0"/>
                        </a:spcBef>
                        <a:spcAft>
                          <a:spcPts val="0"/>
                        </a:spcAft>
                        <a:buNone/>
                      </a:pPr>
                      <a:r>
                        <a:rPr lang="en-GB"/>
                        <a:t>7. Convert Grayscale back to RGB</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725">
                <a:tc>
                  <a:txBody>
                    <a:bodyPr/>
                    <a:lstStyle/>
                    <a:p>
                      <a:pPr indent="0" lvl="0" marL="0" rtl="0" algn="l">
                        <a:spcBef>
                          <a:spcPts val="0"/>
                        </a:spcBef>
                        <a:spcAft>
                          <a:spcPts val="0"/>
                        </a:spcAft>
                        <a:buNone/>
                      </a:pPr>
                      <a:r>
                        <a:rPr lang="en-GB"/>
                        <a:t>8. Ben graham’s kernel</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62725">
                <a:tc>
                  <a:txBody>
                    <a:bodyPr/>
                    <a:lstStyle/>
                    <a:p>
                      <a:pPr indent="0" lvl="0" marL="0" rtl="0" algn="l">
                        <a:spcBef>
                          <a:spcPts val="0"/>
                        </a:spcBef>
                        <a:spcAft>
                          <a:spcPts val="0"/>
                        </a:spcAft>
                        <a:buNone/>
                      </a:pPr>
                      <a:r>
                        <a:rPr lang="en-GB"/>
                        <a:t>9. Gaussian Blur</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100">
                          <a:solidFill>
                            <a:schemeClr val="dk1"/>
                          </a:solidFill>
                        </a:rPr>
                        <a:t>GaussianBlur(img,(3,3),10)</a:t>
                      </a:r>
                      <a:endParaRPr sz="1100">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pic>
        <p:nvPicPr>
          <p:cNvPr id="693" name="Google Shape;693;p62"/>
          <p:cNvPicPr preferRelativeResize="0"/>
          <p:nvPr/>
        </p:nvPicPr>
        <p:blipFill>
          <a:blip r:embed="rId3">
            <a:alphaModFix/>
          </a:blip>
          <a:stretch>
            <a:fillRect/>
          </a:stretch>
        </p:blipFill>
        <p:spPr>
          <a:xfrm>
            <a:off x="4753150" y="732925"/>
            <a:ext cx="3067625" cy="413200"/>
          </a:xfrm>
          <a:prstGeom prst="rect">
            <a:avLst/>
          </a:prstGeom>
          <a:noFill/>
          <a:ln>
            <a:noFill/>
          </a:ln>
        </p:spPr>
      </p:pic>
      <p:pic>
        <p:nvPicPr>
          <p:cNvPr id="694" name="Google Shape;694;p62"/>
          <p:cNvPicPr preferRelativeResize="0"/>
          <p:nvPr/>
        </p:nvPicPr>
        <p:blipFill>
          <a:blip r:embed="rId4">
            <a:alphaModFix/>
          </a:blip>
          <a:stretch>
            <a:fillRect/>
          </a:stretch>
        </p:blipFill>
        <p:spPr>
          <a:xfrm>
            <a:off x="4982023" y="1270150"/>
            <a:ext cx="2609875" cy="572700"/>
          </a:xfrm>
          <a:prstGeom prst="rect">
            <a:avLst/>
          </a:prstGeom>
          <a:noFill/>
          <a:ln>
            <a:noFill/>
          </a:ln>
        </p:spPr>
      </p:pic>
      <p:pic>
        <p:nvPicPr>
          <p:cNvPr id="695" name="Google Shape;695;p62"/>
          <p:cNvPicPr preferRelativeResize="0"/>
          <p:nvPr/>
        </p:nvPicPr>
        <p:blipFill>
          <a:blip r:embed="rId5">
            <a:alphaModFix/>
          </a:blip>
          <a:stretch>
            <a:fillRect/>
          </a:stretch>
        </p:blipFill>
        <p:spPr>
          <a:xfrm>
            <a:off x="4921875" y="1897825"/>
            <a:ext cx="2490774" cy="653525"/>
          </a:xfrm>
          <a:prstGeom prst="rect">
            <a:avLst/>
          </a:prstGeom>
          <a:noFill/>
          <a:ln>
            <a:noFill/>
          </a:ln>
        </p:spPr>
      </p:pic>
      <p:pic>
        <p:nvPicPr>
          <p:cNvPr id="696" name="Google Shape;696;p62"/>
          <p:cNvPicPr preferRelativeResize="0"/>
          <p:nvPr/>
        </p:nvPicPr>
        <p:blipFill>
          <a:blip r:embed="rId6">
            <a:alphaModFix/>
          </a:blip>
          <a:stretch>
            <a:fillRect/>
          </a:stretch>
        </p:blipFill>
        <p:spPr>
          <a:xfrm>
            <a:off x="5090600" y="3004550"/>
            <a:ext cx="2730175" cy="701651"/>
          </a:xfrm>
          <a:prstGeom prst="rect">
            <a:avLst/>
          </a:prstGeom>
          <a:noFill/>
          <a:ln>
            <a:noFill/>
          </a:ln>
        </p:spPr>
      </p:pic>
      <p:pic>
        <p:nvPicPr>
          <p:cNvPr id="697" name="Google Shape;697;p62"/>
          <p:cNvPicPr preferRelativeResize="0"/>
          <p:nvPr/>
        </p:nvPicPr>
        <p:blipFill>
          <a:blip r:embed="rId7">
            <a:alphaModFix/>
          </a:blip>
          <a:stretch>
            <a:fillRect/>
          </a:stretch>
        </p:blipFill>
        <p:spPr>
          <a:xfrm>
            <a:off x="4528500" y="3972375"/>
            <a:ext cx="3509726" cy="376075"/>
          </a:xfrm>
          <a:prstGeom prst="rect">
            <a:avLst/>
          </a:prstGeom>
          <a:noFill/>
          <a:ln>
            <a:noFill/>
          </a:ln>
        </p:spPr>
      </p:pic>
      <p:pic>
        <p:nvPicPr>
          <p:cNvPr id="698" name="Google Shape;698;p62"/>
          <p:cNvPicPr preferRelativeResize="0"/>
          <p:nvPr/>
        </p:nvPicPr>
        <p:blipFill>
          <a:blip r:embed="rId8">
            <a:alphaModFix/>
          </a:blip>
          <a:stretch>
            <a:fillRect/>
          </a:stretch>
        </p:blipFill>
        <p:spPr>
          <a:xfrm>
            <a:off x="4921875" y="4394925"/>
            <a:ext cx="2730176" cy="269950"/>
          </a:xfrm>
          <a:prstGeom prst="rect">
            <a:avLst/>
          </a:prstGeom>
          <a:noFill/>
          <a:ln>
            <a:noFill/>
          </a:ln>
        </p:spPr>
      </p:pic>
      <p:pic>
        <p:nvPicPr>
          <p:cNvPr id="699" name="Google Shape;699;p62"/>
          <p:cNvPicPr preferRelativeResize="0"/>
          <p:nvPr/>
        </p:nvPicPr>
        <p:blipFill>
          <a:blip r:embed="rId9">
            <a:alphaModFix/>
          </a:blip>
          <a:stretch>
            <a:fillRect/>
          </a:stretch>
        </p:blipFill>
        <p:spPr>
          <a:xfrm>
            <a:off x="4921875" y="4744650"/>
            <a:ext cx="2554142" cy="269950"/>
          </a:xfrm>
          <a:prstGeom prst="rect">
            <a:avLst/>
          </a:prstGeom>
          <a:noFill/>
          <a:ln>
            <a:noFill/>
          </a:ln>
        </p:spPr>
      </p:pic>
      <p:pic>
        <p:nvPicPr>
          <p:cNvPr id="700" name="Google Shape;700;p62"/>
          <p:cNvPicPr preferRelativeResize="0"/>
          <p:nvPr/>
        </p:nvPicPr>
        <p:blipFill>
          <a:blip r:embed="rId10">
            <a:alphaModFix/>
          </a:blip>
          <a:stretch>
            <a:fillRect/>
          </a:stretch>
        </p:blipFill>
        <p:spPr>
          <a:xfrm>
            <a:off x="5694064" y="5184225"/>
            <a:ext cx="748937" cy="376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704" name="Shape 704"/>
        <p:cNvGrpSpPr/>
        <p:nvPr/>
      </p:nvGrpSpPr>
      <p:grpSpPr>
        <a:xfrm>
          <a:off x="0" y="0"/>
          <a:ext cx="0" cy="0"/>
          <a:chOff x="0" y="0"/>
          <a:chExt cx="0" cy="0"/>
        </a:xfrm>
      </p:grpSpPr>
      <p:sp>
        <p:nvSpPr>
          <p:cNvPr id="705" name="Google Shape;705;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2. Data Augmentation:</a:t>
            </a:r>
            <a:endParaRPr/>
          </a:p>
        </p:txBody>
      </p:sp>
      <p:sp>
        <p:nvSpPr>
          <p:cNvPr id="706" name="Google Shape;706;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chemeClr val="dk1"/>
                </a:solidFill>
              </a:rPr>
              <a:t>Normalization: 1./255</a:t>
            </a:r>
            <a:endParaRPr>
              <a:solidFill>
                <a:schemeClr val="dk1"/>
              </a:solidFill>
            </a:endParaRPr>
          </a:p>
          <a:p>
            <a:pPr indent="0" lvl="0" marL="0" rtl="0" algn="l">
              <a:spcBef>
                <a:spcPts val="1200"/>
              </a:spcBef>
              <a:spcAft>
                <a:spcPts val="0"/>
              </a:spcAft>
              <a:buNone/>
            </a:pPr>
            <a:r>
              <a:rPr lang="en-GB">
                <a:solidFill>
                  <a:schemeClr val="dk1"/>
                </a:solidFill>
              </a:rPr>
              <a:t>Rotation range : 15 degree</a:t>
            </a:r>
            <a:endParaRPr>
              <a:solidFill>
                <a:schemeClr val="dk1"/>
              </a:solidFill>
            </a:endParaRPr>
          </a:p>
          <a:p>
            <a:pPr indent="0" lvl="0" marL="0" rtl="0" algn="l">
              <a:spcBef>
                <a:spcPts val="1200"/>
              </a:spcBef>
              <a:spcAft>
                <a:spcPts val="0"/>
              </a:spcAft>
              <a:buNone/>
            </a:pPr>
            <a:r>
              <a:rPr lang="en-GB">
                <a:solidFill>
                  <a:schemeClr val="dk1"/>
                </a:solidFill>
              </a:rPr>
              <a:t>Shear range : 0.1</a:t>
            </a:r>
            <a:endParaRPr>
              <a:solidFill>
                <a:schemeClr val="dk1"/>
              </a:solidFill>
            </a:endParaRPr>
          </a:p>
          <a:p>
            <a:pPr indent="0" lvl="0" marL="0" rtl="0" algn="l">
              <a:spcBef>
                <a:spcPts val="1200"/>
              </a:spcBef>
              <a:spcAft>
                <a:spcPts val="0"/>
              </a:spcAft>
              <a:buNone/>
            </a:pPr>
            <a:r>
              <a:rPr lang="en-GB">
                <a:solidFill>
                  <a:schemeClr val="dk1"/>
                </a:solidFill>
              </a:rPr>
              <a:t>Zoom range: 0.1</a:t>
            </a:r>
            <a:endParaRPr>
              <a:solidFill>
                <a:schemeClr val="dk1"/>
              </a:solidFill>
            </a:endParaRPr>
          </a:p>
          <a:p>
            <a:pPr indent="0" lvl="0" marL="0" rtl="0" algn="l">
              <a:spcBef>
                <a:spcPts val="1200"/>
              </a:spcBef>
              <a:spcAft>
                <a:spcPts val="0"/>
              </a:spcAft>
              <a:buNone/>
            </a:pPr>
            <a:r>
              <a:rPr lang="en-GB">
                <a:solidFill>
                  <a:schemeClr val="dk1"/>
                </a:solidFill>
              </a:rPr>
              <a:t>Horizontal</a:t>
            </a:r>
            <a:r>
              <a:rPr lang="en-GB">
                <a:solidFill>
                  <a:schemeClr val="dk1"/>
                </a:solidFill>
              </a:rPr>
              <a:t> flip</a:t>
            </a:r>
            <a:endParaRPr>
              <a:solidFill>
                <a:schemeClr val="dk1"/>
              </a:solidFill>
            </a:endParaRPr>
          </a:p>
          <a:p>
            <a:pPr indent="0" lvl="0" marL="0" rtl="0" algn="l">
              <a:spcBef>
                <a:spcPts val="1200"/>
              </a:spcBef>
              <a:spcAft>
                <a:spcPts val="0"/>
              </a:spcAft>
              <a:buNone/>
            </a:pPr>
            <a:r>
              <a:rPr lang="en-GB">
                <a:solidFill>
                  <a:schemeClr val="dk1"/>
                </a:solidFill>
              </a:rPr>
              <a:t>Vertical flip</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710" name="Shape 710"/>
        <p:cNvGrpSpPr/>
        <p:nvPr/>
      </p:nvGrpSpPr>
      <p:grpSpPr>
        <a:xfrm>
          <a:off x="0" y="0"/>
          <a:ext cx="0" cy="0"/>
          <a:chOff x="0" y="0"/>
          <a:chExt cx="0" cy="0"/>
        </a:xfrm>
      </p:grpSpPr>
      <p:sp>
        <p:nvSpPr>
          <p:cNvPr id="711" name="Google Shape;711;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Selection and Training:</a:t>
            </a:r>
            <a:endParaRPr/>
          </a:p>
        </p:txBody>
      </p:sp>
      <p:sp>
        <p:nvSpPr>
          <p:cNvPr id="712" name="Google Shape;712;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Model Used: </a:t>
            </a:r>
            <a:endParaRPr>
              <a:solidFill>
                <a:schemeClr val="dk1"/>
              </a:solidFill>
            </a:endParaRPr>
          </a:p>
          <a:p>
            <a:pPr indent="-342900" lvl="0" marL="457200" rtl="0" algn="l">
              <a:spcBef>
                <a:spcPts val="1200"/>
              </a:spcBef>
              <a:spcAft>
                <a:spcPts val="0"/>
              </a:spcAft>
              <a:buClr>
                <a:schemeClr val="dk1"/>
              </a:buClr>
              <a:buSzPts val="1800"/>
              <a:buAutoNum type="arabicPeriod"/>
            </a:pPr>
            <a:r>
              <a:rPr lang="en-GB">
                <a:solidFill>
                  <a:schemeClr val="dk1"/>
                </a:solidFill>
              </a:rPr>
              <a:t>InceptionV3</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ResNet50</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EfficientNet-B5</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DenseNet169</a:t>
            </a:r>
            <a:endParaRPr>
              <a:solidFill>
                <a:schemeClr val="dk1"/>
              </a:solidFill>
            </a:endParaRPr>
          </a:p>
          <a:p>
            <a:pPr indent="0" lvl="0" marL="0" rtl="0" algn="l">
              <a:spcBef>
                <a:spcPts val="1200"/>
              </a:spcBef>
              <a:spcAft>
                <a:spcPts val="0"/>
              </a:spcAft>
              <a:buNone/>
            </a:pPr>
            <a:r>
              <a:rPr lang="en-GB">
                <a:solidFill>
                  <a:schemeClr val="dk1"/>
                </a:solidFill>
              </a:rPr>
              <a:t>Pretrained on ImageNet</a:t>
            </a:r>
            <a:endParaRPr>
              <a:solidFill>
                <a:schemeClr val="dk1"/>
              </a:solidFill>
            </a:endParaRPr>
          </a:p>
          <a:p>
            <a:pPr indent="0" lvl="0" marL="0" rtl="0" algn="l">
              <a:spcBef>
                <a:spcPts val="1200"/>
              </a:spcBef>
              <a:spcAft>
                <a:spcPts val="0"/>
              </a:spcAft>
              <a:buNone/>
            </a:pPr>
            <a:r>
              <a:rPr lang="en-GB">
                <a:solidFill>
                  <a:schemeClr val="dk1"/>
                </a:solidFill>
              </a:rPr>
              <a:t>Transfer learning : Fine tuning</a:t>
            </a:r>
            <a:endParaRPr>
              <a:solidFill>
                <a:schemeClr val="dk1"/>
              </a:solidFill>
            </a:endParaRPr>
          </a:p>
          <a:p>
            <a:pPr indent="0" lvl="0" marL="0" rtl="0" algn="l">
              <a:spcBef>
                <a:spcPts val="1200"/>
              </a:spcBef>
              <a:spcAft>
                <a:spcPts val="1200"/>
              </a:spcAft>
              <a:buNone/>
            </a:pPr>
            <a:r>
              <a:rPr lang="en-GB">
                <a:solidFill>
                  <a:schemeClr val="dk1"/>
                </a:solidFill>
              </a:rPr>
              <a:t>Combined by Ensemble model.</a:t>
            </a:r>
            <a:endParaRPr>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16" name="Shape 716"/>
        <p:cNvGrpSpPr/>
        <p:nvPr/>
      </p:nvGrpSpPr>
      <p:grpSpPr>
        <a:xfrm>
          <a:off x="0" y="0"/>
          <a:ext cx="0" cy="0"/>
          <a:chOff x="0" y="0"/>
          <a:chExt cx="0" cy="0"/>
        </a:xfrm>
      </p:grpSpPr>
      <p:sp>
        <p:nvSpPr>
          <p:cNvPr id="717" name="Google Shape;717;p65"/>
          <p:cNvSpPr txBox="1"/>
          <p:nvPr>
            <p:ph idx="1" type="body"/>
          </p:nvPr>
        </p:nvSpPr>
        <p:spPr>
          <a:xfrm>
            <a:off x="311700" y="167475"/>
            <a:ext cx="8520600" cy="440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Ensemble technique used : Stacking Ensemble</a:t>
            </a:r>
            <a:endParaRPr>
              <a:solidFill>
                <a:schemeClr val="dk1"/>
              </a:solidFill>
            </a:endParaRPr>
          </a:p>
          <a:p>
            <a:pPr indent="-317500" lvl="0" marL="457200" rtl="0" algn="l">
              <a:lnSpc>
                <a:spcPct val="100000"/>
              </a:lnSpc>
              <a:spcBef>
                <a:spcPts val="1200"/>
              </a:spcBef>
              <a:spcAft>
                <a:spcPts val="0"/>
              </a:spcAft>
              <a:buClr>
                <a:schemeClr val="dk1"/>
              </a:buClr>
              <a:buSzPts val="1400"/>
              <a:buChar char="●"/>
            </a:pPr>
            <a:r>
              <a:rPr lang="en-GB" sz="1400">
                <a:solidFill>
                  <a:schemeClr val="dk1"/>
                </a:solidFill>
              </a:rPr>
              <a:t>Combine the prediction of several other learning algorithms.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GB" sz="1400">
                <a:solidFill>
                  <a:schemeClr val="dk1"/>
                </a:solidFill>
              </a:rPr>
              <a:t>All the above algorithms are trained using available data, then a combiner algorithm is trained to make a final prediction using all the prediction of the other algorithms as additional input.</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GB" sz="1400">
                <a:solidFill>
                  <a:schemeClr val="dk1"/>
                </a:solidFill>
              </a:rPr>
              <a:t>First step- Train multiple base models, and merged their predicted results called Meta dataset</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GB" sz="1400">
                <a:solidFill>
                  <a:schemeClr val="dk1"/>
                </a:solidFill>
              </a:rPr>
              <a:t>Second step- Using meta dataset to build meta learner and do final prediction.</a:t>
            </a:r>
            <a:endParaRPr sz="1400">
              <a:solidFill>
                <a:schemeClr val="dk1"/>
              </a:solidFill>
            </a:endParaRPr>
          </a:p>
          <a:p>
            <a:pPr indent="0" lvl="0" marL="457200" rtl="0" algn="l">
              <a:lnSpc>
                <a:spcPct val="100000"/>
              </a:lnSpc>
              <a:spcBef>
                <a:spcPts val="0"/>
              </a:spcBef>
              <a:spcAft>
                <a:spcPts val="0"/>
              </a:spcAft>
              <a:buNone/>
            </a:pPr>
            <a:r>
              <a:t/>
            </a:r>
            <a:endParaRPr sz="1400">
              <a:solidFill>
                <a:schemeClr val="dk1"/>
              </a:solidFill>
            </a:endParaRPr>
          </a:p>
          <a:p>
            <a:pPr indent="0" lvl="0" marL="45720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00000"/>
              </a:lnSpc>
              <a:spcBef>
                <a:spcPts val="0"/>
              </a:spcBef>
              <a:spcAft>
                <a:spcPts val="0"/>
              </a:spcAft>
              <a:buNone/>
            </a:pPr>
            <a:r>
              <a:t/>
            </a:r>
            <a:endParaRPr sz="1400">
              <a:solidFill>
                <a:schemeClr val="dk1"/>
              </a:solidFill>
            </a:endParaRPr>
          </a:p>
        </p:txBody>
      </p:sp>
      <p:pic>
        <p:nvPicPr>
          <p:cNvPr id="718" name="Google Shape;718;p65"/>
          <p:cNvPicPr preferRelativeResize="0"/>
          <p:nvPr/>
        </p:nvPicPr>
        <p:blipFill>
          <a:blip r:embed="rId3">
            <a:alphaModFix/>
          </a:blip>
          <a:stretch>
            <a:fillRect/>
          </a:stretch>
        </p:blipFill>
        <p:spPr>
          <a:xfrm>
            <a:off x="2076450" y="2571750"/>
            <a:ext cx="4991100" cy="19970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22" name="Shape 722"/>
        <p:cNvGrpSpPr/>
        <p:nvPr/>
      </p:nvGrpSpPr>
      <p:grpSpPr>
        <a:xfrm>
          <a:off x="0" y="0"/>
          <a:ext cx="0" cy="0"/>
          <a:chOff x="0" y="0"/>
          <a:chExt cx="0" cy="0"/>
        </a:xfrm>
      </p:grpSpPr>
      <p:pic>
        <p:nvPicPr>
          <p:cNvPr id="723" name="Google Shape;723;p66"/>
          <p:cNvPicPr preferRelativeResize="0"/>
          <p:nvPr/>
        </p:nvPicPr>
        <p:blipFill>
          <a:blip r:embed="rId3">
            <a:alphaModFix/>
          </a:blip>
          <a:stretch>
            <a:fillRect/>
          </a:stretch>
        </p:blipFill>
        <p:spPr>
          <a:xfrm>
            <a:off x="1141650" y="1167907"/>
            <a:ext cx="7143750" cy="2959375"/>
          </a:xfrm>
          <a:prstGeom prst="rect">
            <a:avLst/>
          </a:prstGeom>
          <a:noFill/>
          <a:ln>
            <a:noFill/>
          </a:ln>
        </p:spPr>
      </p:pic>
      <p:sp>
        <p:nvSpPr>
          <p:cNvPr id="724" name="Google Shape;724;p66"/>
          <p:cNvSpPr txBox="1"/>
          <p:nvPr/>
        </p:nvSpPr>
        <p:spPr>
          <a:xfrm>
            <a:off x="535000" y="297950"/>
            <a:ext cx="35340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Model prototype:</a:t>
            </a:r>
            <a:endParaRPr sz="18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28" name="Shape 728"/>
        <p:cNvGrpSpPr/>
        <p:nvPr/>
      </p:nvGrpSpPr>
      <p:grpSpPr>
        <a:xfrm>
          <a:off x="0" y="0"/>
          <a:ext cx="0" cy="0"/>
          <a:chOff x="0" y="0"/>
          <a:chExt cx="0" cy="0"/>
        </a:xfrm>
      </p:grpSpPr>
      <p:sp>
        <p:nvSpPr>
          <p:cNvPr id="729" name="Google Shape;729;p67"/>
          <p:cNvSpPr txBox="1"/>
          <p:nvPr/>
        </p:nvSpPr>
        <p:spPr>
          <a:xfrm>
            <a:off x="458900" y="4350"/>
            <a:ext cx="80577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dk1"/>
                </a:solidFill>
              </a:rPr>
              <a:t>Ensemble model workflow:</a:t>
            </a:r>
            <a:endParaRPr b="1" sz="1800">
              <a:solidFill>
                <a:schemeClr val="dk1"/>
              </a:solidFill>
            </a:endParaRPr>
          </a:p>
        </p:txBody>
      </p:sp>
      <p:sp>
        <p:nvSpPr>
          <p:cNvPr id="730" name="Google Shape;730;p67"/>
          <p:cNvSpPr txBox="1"/>
          <p:nvPr/>
        </p:nvSpPr>
        <p:spPr>
          <a:xfrm>
            <a:off x="252275" y="254450"/>
            <a:ext cx="8666700" cy="46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chemeClr val="dk1"/>
                </a:solidFill>
              </a:rPr>
              <a:t>Base Model</a:t>
            </a:r>
            <a:endParaRPr sz="1800" u="sng">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Load Model</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Remove the top layer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Add additional Layer With Softmax with 5 Classes . This will personalize the inception model for the problem</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Train it with the dataset</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u="sng">
                <a:solidFill>
                  <a:schemeClr val="dk1"/>
                </a:solidFill>
              </a:rPr>
              <a:t>Ensembling</a:t>
            </a:r>
            <a:endParaRPr sz="1800" u="sng">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Load base models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Remove the top layer which previously added.</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Second last layer output is taken. ( Array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For 4 models we will get 4 latent features.</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Concatenate those output.</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It is then given to fully connected layer with new soft max layer</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Train the added dense layer alone (freeze the training of the layers in base model )</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GB" sz="1800">
                <a:solidFill>
                  <a:schemeClr val="dk1"/>
                </a:solidFill>
              </a:rPr>
              <a:t>prediction.</a:t>
            </a:r>
            <a:endParaRPr sz="18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34" name="Shape 734"/>
        <p:cNvGrpSpPr/>
        <p:nvPr/>
      </p:nvGrpSpPr>
      <p:grpSpPr>
        <a:xfrm>
          <a:off x="0" y="0"/>
          <a:ext cx="0" cy="0"/>
          <a:chOff x="0" y="0"/>
          <a:chExt cx="0" cy="0"/>
        </a:xfrm>
      </p:grpSpPr>
      <p:sp>
        <p:nvSpPr>
          <p:cNvPr id="735" name="Google Shape;735;p68"/>
          <p:cNvSpPr/>
          <p:nvPr/>
        </p:nvSpPr>
        <p:spPr>
          <a:xfrm>
            <a:off x="306650" y="167475"/>
            <a:ext cx="1152600" cy="87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Base Model</a:t>
            </a:r>
            <a:endParaRPr/>
          </a:p>
        </p:txBody>
      </p:sp>
      <p:cxnSp>
        <p:nvCxnSpPr>
          <p:cNvPr id="736" name="Google Shape;736;p68"/>
          <p:cNvCxnSpPr/>
          <p:nvPr/>
        </p:nvCxnSpPr>
        <p:spPr>
          <a:xfrm>
            <a:off x="1459250" y="602475"/>
            <a:ext cx="1152600" cy="10800"/>
          </a:xfrm>
          <a:prstGeom prst="straightConnector1">
            <a:avLst/>
          </a:prstGeom>
          <a:noFill/>
          <a:ln cap="flat" cmpd="sng" w="9525">
            <a:solidFill>
              <a:schemeClr val="dk2"/>
            </a:solidFill>
            <a:prstDash val="solid"/>
            <a:round/>
            <a:headEnd len="med" w="med" type="none"/>
            <a:tailEnd len="med" w="med" type="triangle"/>
          </a:ln>
        </p:spPr>
      </p:cxnSp>
      <p:sp>
        <p:nvSpPr>
          <p:cNvPr id="737" name="Google Shape;737;p68"/>
          <p:cNvSpPr/>
          <p:nvPr/>
        </p:nvSpPr>
        <p:spPr>
          <a:xfrm>
            <a:off x="2666350" y="167475"/>
            <a:ext cx="1805100" cy="87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Remove Top Layers</a:t>
            </a:r>
            <a:endParaRPr/>
          </a:p>
        </p:txBody>
      </p:sp>
      <p:cxnSp>
        <p:nvCxnSpPr>
          <p:cNvPr id="738" name="Google Shape;738;p68"/>
          <p:cNvCxnSpPr>
            <a:stCxn id="737" idx="6"/>
          </p:cNvCxnSpPr>
          <p:nvPr/>
        </p:nvCxnSpPr>
        <p:spPr>
          <a:xfrm>
            <a:off x="4471450" y="602475"/>
            <a:ext cx="1163700" cy="0"/>
          </a:xfrm>
          <a:prstGeom prst="straightConnector1">
            <a:avLst/>
          </a:prstGeom>
          <a:noFill/>
          <a:ln cap="flat" cmpd="sng" w="9525">
            <a:solidFill>
              <a:schemeClr val="dk2"/>
            </a:solidFill>
            <a:prstDash val="solid"/>
            <a:round/>
            <a:headEnd len="med" w="med" type="none"/>
            <a:tailEnd len="med" w="med" type="triangle"/>
          </a:ln>
        </p:spPr>
      </p:cxnSp>
      <p:sp>
        <p:nvSpPr>
          <p:cNvPr id="739" name="Google Shape;739;p68"/>
          <p:cNvSpPr/>
          <p:nvPr/>
        </p:nvSpPr>
        <p:spPr>
          <a:xfrm>
            <a:off x="5395800" y="1439725"/>
            <a:ext cx="2370600" cy="1044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Add Softmax with 5 classes</a:t>
            </a:r>
            <a:endParaRPr/>
          </a:p>
        </p:txBody>
      </p:sp>
      <p:sp>
        <p:nvSpPr>
          <p:cNvPr id="740" name="Google Shape;740;p68"/>
          <p:cNvSpPr/>
          <p:nvPr/>
        </p:nvSpPr>
        <p:spPr>
          <a:xfrm>
            <a:off x="5678550" y="167475"/>
            <a:ext cx="1805100" cy="87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Add Dense Layer</a:t>
            </a:r>
            <a:endParaRPr/>
          </a:p>
        </p:txBody>
      </p:sp>
      <p:cxnSp>
        <p:nvCxnSpPr>
          <p:cNvPr id="741" name="Google Shape;741;p68"/>
          <p:cNvCxnSpPr>
            <a:stCxn id="740" idx="4"/>
            <a:endCxn id="739" idx="0"/>
          </p:cNvCxnSpPr>
          <p:nvPr/>
        </p:nvCxnSpPr>
        <p:spPr>
          <a:xfrm>
            <a:off x="6581100" y="1037475"/>
            <a:ext cx="0" cy="402300"/>
          </a:xfrm>
          <a:prstGeom prst="straightConnector1">
            <a:avLst/>
          </a:prstGeom>
          <a:noFill/>
          <a:ln cap="flat" cmpd="sng" w="9525">
            <a:solidFill>
              <a:schemeClr val="dk2"/>
            </a:solidFill>
            <a:prstDash val="solid"/>
            <a:round/>
            <a:headEnd len="med" w="med" type="none"/>
            <a:tailEnd len="med" w="med" type="triangle"/>
          </a:ln>
        </p:spPr>
      </p:cxnSp>
      <p:cxnSp>
        <p:nvCxnSpPr>
          <p:cNvPr id="742" name="Google Shape;742;p68"/>
          <p:cNvCxnSpPr/>
          <p:nvPr/>
        </p:nvCxnSpPr>
        <p:spPr>
          <a:xfrm>
            <a:off x="6581100" y="2483725"/>
            <a:ext cx="10800" cy="728400"/>
          </a:xfrm>
          <a:prstGeom prst="straightConnector1">
            <a:avLst/>
          </a:prstGeom>
          <a:noFill/>
          <a:ln cap="flat" cmpd="sng" w="9525">
            <a:solidFill>
              <a:schemeClr val="dk2"/>
            </a:solidFill>
            <a:prstDash val="solid"/>
            <a:round/>
            <a:headEnd len="med" w="med" type="none"/>
            <a:tailEnd len="med" w="med" type="triangle"/>
          </a:ln>
        </p:spPr>
      </p:cxnSp>
      <p:sp>
        <p:nvSpPr>
          <p:cNvPr id="743" name="Google Shape;743;p68"/>
          <p:cNvSpPr/>
          <p:nvPr/>
        </p:nvSpPr>
        <p:spPr>
          <a:xfrm>
            <a:off x="5776375" y="3266600"/>
            <a:ext cx="1566000" cy="4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Train</a:t>
            </a:r>
            <a:endParaRPr/>
          </a:p>
        </p:txBody>
      </p:sp>
      <p:cxnSp>
        <p:nvCxnSpPr>
          <p:cNvPr id="744" name="Google Shape;744;p68"/>
          <p:cNvCxnSpPr>
            <a:stCxn id="743" idx="2"/>
          </p:cNvCxnSpPr>
          <p:nvPr/>
        </p:nvCxnSpPr>
        <p:spPr>
          <a:xfrm>
            <a:off x="6559375" y="3755900"/>
            <a:ext cx="0" cy="630900"/>
          </a:xfrm>
          <a:prstGeom prst="straightConnector1">
            <a:avLst/>
          </a:prstGeom>
          <a:noFill/>
          <a:ln cap="flat" cmpd="sng" w="9525">
            <a:solidFill>
              <a:schemeClr val="dk2"/>
            </a:solidFill>
            <a:prstDash val="solid"/>
            <a:round/>
            <a:headEnd len="med" w="med" type="none"/>
            <a:tailEnd len="med" w="med" type="triangle"/>
          </a:ln>
        </p:spPr>
      </p:cxnSp>
      <p:sp>
        <p:nvSpPr>
          <p:cNvPr id="745" name="Google Shape;745;p68"/>
          <p:cNvSpPr/>
          <p:nvPr/>
        </p:nvSpPr>
        <p:spPr>
          <a:xfrm>
            <a:off x="5803500" y="4386800"/>
            <a:ext cx="1566000" cy="4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Prediction</a:t>
            </a:r>
            <a:endParaRPr/>
          </a:p>
        </p:txBody>
      </p:sp>
      <p:sp>
        <p:nvSpPr>
          <p:cNvPr id="746" name="Google Shape;746;p68"/>
          <p:cNvSpPr txBox="1"/>
          <p:nvPr/>
        </p:nvSpPr>
        <p:spPr>
          <a:xfrm>
            <a:off x="361025" y="2342125"/>
            <a:ext cx="3642900" cy="8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Base Model Workflow:</a:t>
            </a:r>
            <a:endParaRPr sz="18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50" name="Shape 750"/>
        <p:cNvGrpSpPr/>
        <p:nvPr/>
      </p:nvGrpSpPr>
      <p:grpSpPr>
        <a:xfrm>
          <a:off x="0" y="0"/>
          <a:ext cx="0" cy="0"/>
          <a:chOff x="0" y="0"/>
          <a:chExt cx="0" cy="0"/>
        </a:xfrm>
      </p:grpSpPr>
      <p:sp>
        <p:nvSpPr>
          <p:cNvPr id="751" name="Google Shape;751;p69"/>
          <p:cNvSpPr/>
          <p:nvPr/>
        </p:nvSpPr>
        <p:spPr>
          <a:xfrm>
            <a:off x="295775" y="254450"/>
            <a:ext cx="1663800" cy="8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Load Base Model</a:t>
            </a:r>
            <a:endParaRPr/>
          </a:p>
        </p:txBody>
      </p:sp>
      <p:cxnSp>
        <p:nvCxnSpPr>
          <p:cNvPr id="752" name="Google Shape;752;p69"/>
          <p:cNvCxnSpPr>
            <a:stCxn id="751" idx="3"/>
          </p:cNvCxnSpPr>
          <p:nvPr/>
        </p:nvCxnSpPr>
        <p:spPr>
          <a:xfrm flipH="1" rot="10800000">
            <a:off x="1959575" y="656900"/>
            <a:ext cx="783000" cy="16200"/>
          </a:xfrm>
          <a:prstGeom prst="straightConnector1">
            <a:avLst/>
          </a:prstGeom>
          <a:noFill/>
          <a:ln cap="flat" cmpd="sng" w="9525">
            <a:solidFill>
              <a:schemeClr val="dk2"/>
            </a:solidFill>
            <a:prstDash val="solid"/>
            <a:round/>
            <a:headEnd len="med" w="med" type="none"/>
            <a:tailEnd len="med" w="med" type="triangle"/>
          </a:ln>
        </p:spPr>
      </p:cxnSp>
      <p:sp>
        <p:nvSpPr>
          <p:cNvPr id="753" name="Google Shape;753;p69"/>
          <p:cNvSpPr/>
          <p:nvPr/>
        </p:nvSpPr>
        <p:spPr>
          <a:xfrm>
            <a:off x="2742575" y="246350"/>
            <a:ext cx="2022600" cy="83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Remove the top Layer</a:t>
            </a:r>
            <a:endParaRPr/>
          </a:p>
        </p:txBody>
      </p:sp>
      <p:sp>
        <p:nvSpPr>
          <p:cNvPr id="754" name="Google Shape;754;p69"/>
          <p:cNvSpPr/>
          <p:nvPr/>
        </p:nvSpPr>
        <p:spPr>
          <a:xfrm>
            <a:off x="5330800" y="246350"/>
            <a:ext cx="3348900" cy="837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Take penultimate layers of each</a:t>
            </a:r>
            <a:endParaRPr/>
          </a:p>
        </p:txBody>
      </p:sp>
      <p:cxnSp>
        <p:nvCxnSpPr>
          <p:cNvPr id="755" name="Google Shape;755;p69"/>
          <p:cNvCxnSpPr/>
          <p:nvPr/>
        </p:nvCxnSpPr>
        <p:spPr>
          <a:xfrm flipH="1" rot="10800000">
            <a:off x="4572000" y="656900"/>
            <a:ext cx="783000" cy="16200"/>
          </a:xfrm>
          <a:prstGeom prst="straightConnector1">
            <a:avLst/>
          </a:prstGeom>
          <a:noFill/>
          <a:ln cap="flat" cmpd="sng" w="9525">
            <a:solidFill>
              <a:schemeClr val="dk2"/>
            </a:solidFill>
            <a:prstDash val="solid"/>
            <a:round/>
            <a:headEnd len="med" w="med" type="none"/>
            <a:tailEnd len="med" w="med" type="triangle"/>
          </a:ln>
        </p:spPr>
      </p:cxnSp>
      <p:cxnSp>
        <p:nvCxnSpPr>
          <p:cNvPr id="756" name="Google Shape;756;p69"/>
          <p:cNvCxnSpPr/>
          <p:nvPr/>
        </p:nvCxnSpPr>
        <p:spPr>
          <a:xfrm flipH="1">
            <a:off x="7059600" y="1010525"/>
            <a:ext cx="300" cy="635700"/>
          </a:xfrm>
          <a:prstGeom prst="straightConnector1">
            <a:avLst/>
          </a:prstGeom>
          <a:noFill/>
          <a:ln cap="flat" cmpd="sng" w="9525">
            <a:solidFill>
              <a:schemeClr val="dk2"/>
            </a:solidFill>
            <a:prstDash val="solid"/>
            <a:round/>
            <a:headEnd len="med" w="med" type="none"/>
            <a:tailEnd len="med" w="med" type="triangle"/>
          </a:ln>
        </p:spPr>
      </p:cxnSp>
      <p:sp>
        <p:nvSpPr>
          <p:cNvPr id="757" name="Google Shape;757;p69"/>
          <p:cNvSpPr txBox="1"/>
          <p:nvPr/>
        </p:nvSpPr>
        <p:spPr>
          <a:xfrm>
            <a:off x="7135650" y="1157025"/>
            <a:ext cx="14790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4 arrays</a:t>
            </a:r>
            <a:endParaRPr sz="1800">
              <a:solidFill>
                <a:schemeClr val="dk2"/>
              </a:solidFill>
            </a:endParaRPr>
          </a:p>
        </p:txBody>
      </p:sp>
      <p:sp>
        <p:nvSpPr>
          <p:cNvPr id="758" name="Google Shape;758;p69"/>
          <p:cNvSpPr/>
          <p:nvPr/>
        </p:nvSpPr>
        <p:spPr>
          <a:xfrm>
            <a:off x="6048450" y="1646225"/>
            <a:ext cx="2022600" cy="58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Concatenation of features</a:t>
            </a:r>
            <a:endParaRPr/>
          </a:p>
        </p:txBody>
      </p:sp>
      <p:cxnSp>
        <p:nvCxnSpPr>
          <p:cNvPr id="759" name="Google Shape;759;p69"/>
          <p:cNvCxnSpPr/>
          <p:nvPr/>
        </p:nvCxnSpPr>
        <p:spPr>
          <a:xfrm flipH="1">
            <a:off x="7059450" y="2253775"/>
            <a:ext cx="300" cy="327900"/>
          </a:xfrm>
          <a:prstGeom prst="straightConnector1">
            <a:avLst/>
          </a:prstGeom>
          <a:noFill/>
          <a:ln cap="flat" cmpd="sng" w="9525">
            <a:solidFill>
              <a:schemeClr val="dk2"/>
            </a:solidFill>
            <a:prstDash val="solid"/>
            <a:round/>
            <a:headEnd len="med" w="med" type="none"/>
            <a:tailEnd len="med" w="med" type="triangle"/>
          </a:ln>
        </p:spPr>
      </p:cxnSp>
      <p:sp>
        <p:nvSpPr>
          <p:cNvPr id="760" name="Google Shape;760;p69"/>
          <p:cNvSpPr/>
          <p:nvPr/>
        </p:nvSpPr>
        <p:spPr>
          <a:xfrm>
            <a:off x="6026850" y="2591625"/>
            <a:ext cx="2076600" cy="58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Dense Layer</a:t>
            </a:r>
            <a:endParaRPr/>
          </a:p>
        </p:txBody>
      </p:sp>
      <p:sp>
        <p:nvSpPr>
          <p:cNvPr id="761" name="Google Shape;761;p69"/>
          <p:cNvSpPr/>
          <p:nvPr/>
        </p:nvSpPr>
        <p:spPr>
          <a:xfrm>
            <a:off x="6325650" y="3537025"/>
            <a:ext cx="1479000" cy="58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Softmax </a:t>
            </a:r>
            <a:endParaRPr/>
          </a:p>
        </p:txBody>
      </p:sp>
      <p:cxnSp>
        <p:nvCxnSpPr>
          <p:cNvPr id="762" name="Google Shape;762;p69"/>
          <p:cNvCxnSpPr>
            <a:stCxn id="760" idx="4"/>
            <a:endCxn id="761" idx="0"/>
          </p:cNvCxnSpPr>
          <p:nvPr/>
        </p:nvCxnSpPr>
        <p:spPr>
          <a:xfrm>
            <a:off x="7065150" y="3179025"/>
            <a:ext cx="0" cy="357900"/>
          </a:xfrm>
          <a:prstGeom prst="straightConnector1">
            <a:avLst/>
          </a:prstGeom>
          <a:noFill/>
          <a:ln cap="flat" cmpd="sng" w="9525">
            <a:solidFill>
              <a:schemeClr val="dk2"/>
            </a:solidFill>
            <a:prstDash val="solid"/>
            <a:round/>
            <a:headEnd len="med" w="med" type="none"/>
            <a:tailEnd len="med" w="med" type="triangle"/>
          </a:ln>
        </p:spPr>
      </p:cxnSp>
      <p:cxnSp>
        <p:nvCxnSpPr>
          <p:cNvPr id="763" name="Google Shape;763;p69"/>
          <p:cNvCxnSpPr>
            <a:stCxn id="761" idx="4"/>
            <a:endCxn id="764" idx="0"/>
          </p:cNvCxnSpPr>
          <p:nvPr/>
        </p:nvCxnSpPr>
        <p:spPr>
          <a:xfrm>
            <a:off x="7065150" y="4124425"/>
            <a:ext cx="0" cy="181800"/>
          </a:xfrm>
          <a:prstGeom prst="straightConnector1">
            <a:avLst/>
          </a:prstGeom>
          <a:noFill/>
          <a:ln cap="flat" cmpd="sng" w="9525">
            <a:solidFill>
              <a:schemeClr val="dk2"/>
            </a:solidFill>
            <a:prstDash val="solid"/>
            <a:round/>
            <a:headEnd len="med" w="med" type="none"/>
            <a:tailEnd len="med" w="med" type="triangle"/>
          </a:ln>
        </p:spPr>
      </p:cxnSp>
      <p:cxnSp>
        <p:nvCxnSpPr>
          <p:cNvPr id="765" name="Google Shape;765;p69"/>
          <p:cNvCxnSpPr/>
          <p:nvPr/>
        </p:nvCxnSpPr>
        <p:spPr>
          <a:xfrm flipH="1">
            <a:off x="4471575" y="4589550"/>
            <a:ext cx="1337700" cy="20700"/>
          </a:xfrm>
          <a:prstGeom prst="straightConnector1">
            <a:avLst/>
          </a:prstGeom>
          <a:noFill/>
          <a:ln cap="flat" cmpd="sng" w="9525">
            <a:solidFill>
              <a:schemeClr val="dk2"/>
            </a:solidFill>
            <a:prstDash val="solid"/>
            <a:round/>
            <a:headEnd len="med" w="med" type="none"/>
            <a:tailEnd len="med" w="med" type="triangle"/>
          </a:ln>
        </p:spPr>
      </p:cxnSp>
      <p:sp>
        <p:nvSpPr>
          <p:cNvPr id="764" name="Google Shape;764;p69"/>
          <p:cNvSpPr/>
          <p:nvPr/>
        </p:nvSpPr>
        <p:spPr>
          <a:xfrm>
            <a:off x="5765700" y="4306200"/>
            <a:ext cx="2598900" cy="58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Train added dense layers</a:t>
            </a:r>
            <a:endParaRPr/>
          </a:p>
        </p:txBody>
      </p:sp>
      <p:sp>
        <p:nvSpPr>
          <p:cNvPr id="766" name="Google Shape;766;p69"/>
          <p:cNvSpPr/>
          <p:nvPr/>
        </p:nvSpPr>
        <p:spPr>
          <a:xfrm>
            <a:off x="3427575" y="4077900"/>
            <a:ext cx="1044000" cy="104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Prediction</a:t>
            </a:r>
            <a:endParaRPr/>
          </a:p>
        </p:txBody>
      </p:sp>
      <p:sp>
        <p:nvSpPr>
          <p:cNvPr id="767" name="Google Shape;767;p69"/>
          <p:cNvSpPr txBox="1"/>
          <p:nvPr/>
        </p:nvSpPr>
        <p:spPr>
          <a:xfrm>
            <a:off x="632875" y="1701525"/>
            <a:ext cx="3153600" cy="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Meta Model Workflow</a:t>
            </a:r>
            <a:endParaRPr sz="18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771" name="Shape 771"/>
        <p:cNvGrpSpPr/>
        <p:nvPr/>
      </p:nvGrpSpPr>
      <p:grpSpPr>
        <a:xfrm>
          <a:off x="0" y="0"/>
          <a:ext cx="0" cy="0"/>
          <a:chOff x="0" y="0"/>
          <a:chExt cx="0" cy="0"/>
        </a:xfrm>
      </p:grpSpPr>
      <p:sp>
        <p:nvSpPr>
          <p:cNvPr id="772" name="Google Shape;772;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Transfer Learning Methodology used:</a:t>
            </a:r>
            <a:endParaRPr/>
          </a:p>
          <a:p>
            <a:pPr indent="0" lvl="0" marL="0" rtl="0" algn="l">
              <a:spcBef>
                <a:spcPts val="0"/>
              </a:spcBef>
              <a:spcAft>
                <a:spcPts val="0"/>
              </a:spcAft>
              <a:buNone/>
            </a:pPr>
            <a:r>
              <a:t/>
            </a:r>
            <a:endParaRPr/>
          </a:p>
        </p:txBody>
      </p:sp>
      <p:sp>
        <p:nvSpPr>
          <p:cNvPr id="773" name="Google Shape;773;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solidFill>
                  <a:schemeClr val="dk1"/>
                </a:solidFill>
              </a:rPr>
              <a:t>Inductive Transfer learning</a:t>
            </a:r>
            <a:r>
              <a:rPr lang="en-GB">
                <a:solidFill>
                  <a:schemeClr val="dk1"/>
                </a:solidFill>
              </a:rPr>
              <a:t>: All base models are pretrained.</a:t>
            </a:r>
            <a:endParaRPr>
              <a:solidFill>
                <a:schemeClr val="dk1"/>
              </a:solidFill>
            </a:endParaRPr>
          </a:p>
          <a:p>
            <a:pPr indent="0" lvl="0" marL="0" rtl="0" algn="l">
              <a:spcBef>
                <a:spcPts val="1200"/>
              </a:spcBef>
              <a:spcAft>
                <a:spcPts val="0"/>
              </a:spcAft>
              <a:buNone/>
            </a:pPr>
            <a:r>
              <a:rPr lang="en-GB">
                <a:solidFill>
                  <a:schemeClr val="dk1"/>
                </a:solidFill>
              </a:rPr>
              <a:t>The pre-trained model learns general features that are useful for a range of tasks. These Pretrained models are then fine tune for specific tasks.</a:t>
            </a:r>
            <a:endParaRPr>
              <a:solidFill>
                <a:schemeClr val="dk1"/>
              </a:solidFill>
            </a:endParaRPr>
          </a:p>
          <a:p>
            <a:pPr indent="0" lvl="0" marL="0" rtl="0" algn="l">
              <a:spcBef>
                <a:spcPts val="1200"/>
              </a:spcBef>
              <a:spcAft>
                <a:spcPts val="0"/>
              </a:spcAft>
              <a:buNone/>
            </a:pPr>
            <a:r>
              <a:rPr lang="en-GB">
                <a:solidFill>
                  <a:schemeClr val="dk1"/>
                </a:solidFill>
              </a:rPr>
              <a:t>Benefits:</a:t>
            </a:r>
            <a:endParaRPr>
              <a:solidFill>
                <a:schemeClr val="dk1"/>
              </a:solidFill>
            </a:endParaRPr>
          </a:p>
          <a:p>
            <a:pPr indent="-342900" lvl="0" marL="457200" rtl="0" algn="l">
              <a:spcBef>
                <a:spcPts val="1200"/>
              </a:spcBef>
              <a:spcAft>
                <a:spcPts val="0"/>
              </a:spcAft>
              <a:buClr>
                <a:schemeClr val="dk1"/>
              </a:buClr>
              <a:buSzPts val="1800"/>
              <a:buAutoNum type="arabicPeriod"/>
            </a:pPr>
            <a:r>
              <a:rPr lang="en-GB">
                <a:solidFill>
                  <a:schemeClr val="dk1"/>
                </a:solidFill>
              </a:rPr>
              <a:t>Reduced training time and computational resource</a:t>
            </a:r>
            <a:endParaRPr>
              <a:solidFill>
                <a:schemeClr val="dk1"/>
              </a:solidFill>
            </a:endParaRPr>
          </a:p>
          <a:p>
            <a:pPr indent="-342900" lvl="0" marL="457200" rtl="0" algn="l">
              <a:spcBef>
                <a:spcPts val="0"/>
              </a:spcBef>
              <a:spcAft>
                <a:spcPts val="0"/>
              </a:spcAft>
              <a:buClr>
                <a:schemeClr val="dk1"/>
              </a:buClr>
              <a:buSzPts val="1800"/>
              <a:buAutoNum type="arabicPeriod"/>
            </a:pPr>
            <a:r>
              <a:rPr lang="en-GB">
                <a:solidFill>
                  <a:schemeClr val="dk1"/>
                </a:solidFill>
              </a:rPr>
              <a:t>Improve model performance</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77" name="Shape 777"/>
        <p:cNvGrpSpPr/>
        <p:nvPr/>
      </p:nvGrpSpPr>
      <p:grpSpPr>
        <a:xfrm>
          <a:off x="0" y="0"/>
          <a:ext cx="0" cy="0"/>
          <a:chOff x="0" y="0"/>
          <a:chExt cx="0" cy="0"/>
        </a:xfrm>
      </p:grpSpPr>
      <p:sp>
        <p:nvSpPr>
          <p:cNvPr id="778" name="Google Shape;77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Design</a:t>
            </a:r>
            <a:r>
              <a:rPr lang="en-GB"/>
              <a:t> and Implementation of Project work</a:t>
            </a:r>
            <a:endParaRPr/>
          </a:p>
        </p:txBody>
      </p:sp>
      <p:sp>
        <p:nvSpPr>
          <p:cNvPr id="779" name="Google Shape;779;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solidFill>
                  <a:schemeClr val="dk1"/>
                </a:solidFill>
              </a:rPr>
              <a:t>Dataset: 8.39 GB</a:t>
            </a:r>
            <a:endParaRPr>
              <a:solidFill>
                <a:schemeClr val="dk1"/>
              </a:solidFill>
            </a:endParaRPr>
          </a:p>
          <a:p>
            <a:pPr indent="0" lvl="0" marL="0" rtl="0" algn="l">
              <a:spcBef>
                <a:spcPts val="1200"/>
              </a:spcBef>
              <a:spcAft>
                <a:spcPts val="0"/>
              </a:spcAft>
              <a:buNone/>
            </a:pPr>
            <a:r>
              <a:rPr lang="en-GB">
                <a:solidFill>
                  <a:schemeClr val="dk1"/>
                </a:solidFill>
              </a:rPr>
              <a:t>Image size: Varying size( example: 3168 X 4752 X 2 )</a:t>
            </a:r>
            <a:endParaRPr>
              <a:solidFill>
                <a:schemeClr val="dk1"/>
              </a:solidFill>
            </a:endParaRPr>
          </a:p>
          <a:p>
            <a:pPr indent="0" lvl="0" marL="0" rtl="0" algn="l">
              <a:spcBef>
                <a:spcPts val="1200"/>
              </a:spcBef>
              <a:spcAft>
                <a:spcPts val="0"/>
              </a:spcAft>
              <a:buNone/>
            </a:pPr>
            <a:r>
              <a:rPr lang="en-GB">
                <a:solidFill>
                  <a:schemeClr val="dk1"/>
                </a:solidFill>
              </a:rPr>
              <a:t>Eyepac dataset </a:t>
            </a:r>
            <a:endParaRPr>
              <a:solidFill>
                <a:schemeClr val="dk1"/>
              </a:solidFill>
            </a:endParaRPr>
          </a:p>
          <a:p>
            <a:pPr indent="0" lvl="0" marL="0" rtl="0" algn="l">
              <a:spcBef>
                <a:spcPts val="1200"/>
              </a:spcBef>
              <a:spcAft>
                <a:spcPts val="0"/>
              </a:spcAft>
              <a:buNone/>
            </a:pPr>
            <a:r>
              <a:rPr lang="en-GB">
                <a:solidFill>
                  <a:schemeClr val="dk1"/>
                </a:solidFill>
              </a:rPr>
              <a:t>Imbalance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5 classes are there.</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80" name="Google Shape;780;p71"/>
          <p:cNvPicPr preferRelativeResize="0"/>
          <p:nvPr/>
        </p:nvPicPr>
        <p:blipFill>
          <a:blip r:embed="rId3">
            <a:alphaModFix/>
          </a:blip>
          <a:stretch>
            <a:fillRect/>
          </a:stretch>
        </p:blipFill>
        <p:spPr>
          <a:xfrm>
            <a:off x="1720299" y="2331424"/>
            <a:ext cx="3112576" cy="148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nvSpPr>
        <p:spPr>
          <a:xfrm>
            <a:off x="159900" y="0"/>
            <a:ext cx="88242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100">
                <a:solidFill>
                  <a:srgbClr val="0D0D0D"/>
                </a:solidFill>
                <a:highlight>
                  <a:schemeClr val="lt1"/>
                </a:highlight>
                <a:latin typeface="Roboto"/>
                <a:ea typeface="Roboto"/>
                <a:cs typeface="Roboto"/>
                <a:sym typeface="Roboto"/>
              </a:rPr>
              <a:t>Problem Definition:</a:t>
            </a:r>
            <a:r>
              <a:rPr lang="en-GB" sz="1200">
                <a:solidFill>
                  <a:srgbClr val="0D0D0D"/>
                </a:solidFill>
                <a:highlight>
                  <a:schemeClr val="lt1"/>
                </a:highlight>
                <a:latin typeface="Roboto"/>
                <a:ea typeface="Roboto"/>
                <a:cs typeface="Roboto"/>
                <a:sym typeface="Roboto"/>
              </a:rPr>
              <a:t> </a:t>
            </a:r>
            <a:endParaRPr sz="1200">
              <a:solidFill>
                <a:srgbClr val="0D0D0D"/>
              </a:solidFill>
              <a:highlight>
                <a:schemeClr val="lt1"/>
              </a:highlight>
              <a:latin typeface="Roboto"/>
              <a:ea typeface="Roboto"/>
              <a:cs typeface="Roboto"/>
              <a:sym typeface="Roboto"/>
            </a:endParaRPr>
          </a:p>
          <a:p>
            <a:pPr indent="0" lvl="0" marL="0" rtl="0" algn="l">
              <a:lnSpc>
                <a:spcPct val="115000"/>
              </a:lnSpc>
              <a:spcBef>
                <a:spcPts val="1500"/>
              </a:spcBef>
              <a:spcAft>
                <a:spcPts val="0"/>
              </a:spcAft>
              <a:buNone/>
            </a:pPr>
            <a:r>
              <a:rPr lang="en-GB" sz="1700">
                <a:solidFill>
                  <a:srgbClr val="0D0D0D"/>
                </a:solidFill>
                <a:highlight>
                  <a:srgbClr val="FFFFFF"/>
                </a:highlight>
                <a:latin typeface="Roboto"/>
                <a:ea typeface="Roboto"/>
                <a:cs typeface="Roboto"/>
                <a:sym typeface="Roboto"/>
              </a:rPr>
              <a:t>To help ophthalmologist, we can use computer technology to analyze eye images and classify the severity of the disease into five grades, from no disease to severe.</a:t>
            </a:r>
            <a:endParaRPr sz="1100">
              <a:solidFill>
                <a:srgbClr val="0D0D0D"/>
              </a:solidFill>
              <a:highlight>
                <a:srgbClr val="FFFFFF"/>
              </a:highlight>
              <a:latin typeface="Roboto"/>
              <a:ea typeface="Roboto"/>
              <a:cs typeface="Roboto"/>
              <a:sym typeface="Roboto"/>
            </a:endParaRPr>
          </a:p>
          <a:p>
            <a:pPr indent="-336550" lvl="1" marL="914400" rtl="0" algn="l">
              <a:lnSpc>
                <a:spcPct val="80000"/>
              </a:lnSpc>
              <a:spcBef>
                <a:spcPts val="2100"/>
              </a:spcBef>
              <a:spcAft>
                <a:spcPts val="0"/>
              </a:spcAft>
              <a:buClr>
                <a:srgbClr val="0D0D0D"/>
              </a:buClr>
              <a:buSzPts val="1700"/>
              <a:buFont typeface="Roboto"/>
              <a:buChar char="●"/>
            </a:pPr>
            <a:r>
              <a:rPr lang="en-GB" sz="1700">
                <a:solidFill>
                  <a:srgbClr val="0D0D0D"/>
                </a:solidFill>
                <a:highlight>
                  <a:srgbClr val="FFFFFF"/>
                </a:highlight>
                <a:latin typeface="Roboto"/>
                <a:ea typeface="Roboto"/>
                <a:cs typeface="Roboto"/>
                <a:sym typeface="Roboto"/>
              </a:rPr>
              <a:t>Detailed pictures of the eye fundus images, are taken using fundus cameras or retinal cameras.</a:t>
            </a:r>
            <a:endParaRPr sz="1700">
              <a:solidFill>
                <a:srgbClr val="0D0D0D"/>
              </a:solidFill>
              <a:highlight>
                <a:srgbClr val="FFFFFF"/>
              </a:highlight>
              <a:latin typeface="Roboto"/>
              <a:ea typeface="Roboto"/>
              <a:cs typeface="Roboto"/>
              <a:sym typeface="Roboto"/>
            </a:endParaRPr>
          </a:p>
          <a:p>
            <a:pPr indent="-336550" lvl="1" marL="914400" rtl="0" algn="l">
              <a:lnSpc>
                <a:spcPct val="115000"/>
              </a:lnSpc>
              <a:spcBef>
                <a:spcPts val="0"/>
              </a:spcBef>
              <a:spcAft>
                <a:spcPts val="0"/>
              </a:spcAft>
              <a:buClr>
                <a:srgbClr val="0D0D0D"/>
              </a:buClr>
              <a:buSzPts val="1700"/>
              <a:buFont typeface="Roboto"/>
              <a:buChar char="●"/>
            </a:pPr>
            <a:r>
              <a:rPr lang="en-GB" sz="1700">
                <a:solidFill>
                  <a:srgbClr val="0D0D0D"/>
                </a:solidFill>
                <a:highlight>
                  <a:srgbClr val="FFFFFF"/>
                </a:highlight>
                <a:latin typeface="Roboto"/>
                <a:ea typeface="Roboto"/>
                <a:cs typeface="Roboto"/>
                <a:sym typeface="Roboto"/>
              </a:rPr>
              <a:t>Fundus images are then enhanced to improve their quality using computer vision techniques.</a:t>
            </a:r>
            <a:endParaRPr sz="1700">
              <a:solidFill>
                <a:srgbClr val="0D0D0D"/>
              </a:solidFill>
              <a:highlight>
                <a:srgbClr val="FFFFFF"/>
              </a:highlight>
              <a:latin typeface="Roboto"/>
              <a:ea typeface="Roboto"/>
              <a:cs typeface="Roboto"/>
              <a:sym typeface="Roboto"/>
            </a:endParaRPr>
          </a:p>
          <a:p>
            <a:pPr indent="-336550" lvl="1" marL="914400" rtl="0" algn="l">
              <a:lnSpc>
                <a:spcPct val="115000"/>
              </a:lnSpc>
              <a:spcBef>
                <a:spcPts val="0"/>
              </a:spcBef>
              <a:spcAft>
                <a:spcPts val="0"/>
              </a:spcAft>
              <a:buClr>
                <a:srgbClr val="0D0D0D"/>
              </a:buClr>
              <a:buSzPts val="1700"/>
              <a:buFont typeface="Roboto"/>
              <a:buChar char="●"/>
            </a:pPr>
            <a:r>
              <a:rPr lang="en-GB" sz="1700">
                <a:solidFill>
                  <a:srgbClr val="0D0D0D"/>
                </a:solidFill>
                <a:highlight>
                  <a:srgbClr val="FFFFFF"/>
                </a:highlight>
                <a:latin typeface="Roboto"/>
                <a:ea typeface="Roboto"/>
                <a:cs typeface="Roboto"/>
                <a:sym typeface="Roboto"/>
              </a:rPr>
              <a:t>Then we use advanced computer programs called deep learning models. These programs learn to recognize patterns in the eye images, </a:t>
            </a:r>
            <a:r>
              <a:rPr lang="en-GB" sz="1700">
                <a:solidFill>
                  <a:srgbClr val="0D0D0D"/>
                </a:solidFill>
                <a:highlight>
                  <a:srgbClr val="FFFFFF"/>
                </a:highlight>
                <a:latin typeface="Roboto"/>
                <a:ea typeface="Roboto"/>
                <a:cs typeface="Roboto"/>
                <a:sym typeface="Roboto"/>
              </a:rPr>
              <a:t>by mimicking the human brain's way of recognizing patterns.</a:t>
            </a:r>
            <a:endParaRPr sz="1700">
              <a:solidFill>
                <a:srgbClr val="0D0D0D"/>
              </a:solidFill>
              <a:highlight>
                <a:srgbClr val="FFFFFF"/>
              </a:highlight>
              <a:latin typeface="Roboto"/>
              <a:ea typeface="Roboto"/>
              <a:cs typeface="Roboto"/>
              <a:sym typeface="Roboto"/>
            </a:endParaRPr>
          </a:p>
          <a:p>
            <a:pPr indent="-342900" lvl="1" marL="914400" rtl="0" algn="l">
              <a:lnSpc>
                <a:spcPct val="115000"/>
              </a:lnSpc>
              <a:spcBef>
                <a:spcPts val="0"/>
              </a:spcBef>
              <a:spcAft>
                <a:spcPts val="0"/>
              </a:spcAft>
              <a:buClr>
                <a:srgbClr val="0D0D0D"/>
              </a:buClr>
              <a:buSzPts val="1800"/>
              <a:buFont typeface="Roboto"/>
              <a:buChar char="●"/>
            </a:pPr>
            <a:r>
              <a:rPr lang="en-GB" sz="1800">
                <a:solidFill>
                  <a:srgbClr val="0D0D0D"/>
                </a:solidFill>
                <a:highlight>
                  <a:srgbClr val="FFFFFF"/>
                </a:highlight>
                <a:latin typeface="Roboto"/>
                <a:ea typeface="Roboto"/>
                <a:cs typeface="Roboto"/>
                <a:sym typeface="Roboto"/>
              </a:rPr>
              <a:t>The model learns hidden patterns from a large set of pre-labeled fundus images (Training). Those patterns include blood spots, swelling, and abnormal blood vessel growth.</a:t>
            </a:r>
            <a:endParaRPr sz="1800">
              <a:solidFill>
                <a:srgbClr val="0D0D0D"/>
              </a:solidFill>
              <a:highlight>
                <a:srgbClr val="FFFFFF"/>
              </a:highlight>
              <a:latin typeface="Roboto"/>
              <a:ea typeface="Roboto"/>
              <a:cs typeface="Roboto"/>
              <a:sym typeface="Roboto"/>
            </a:endParaRPr>
          </a:p>
          <a:p>
            <a:pPr indent="0" lvl="0" marL="0" rtl="0" algn="l">
              <a:lnSpc>
                <a:spcPct val="115000"/>
              </a:lnSpc>
              <a:spcBef>
                <a:spcPts val="1500"/>
              </a:spcBef>
              <a:spcAft>
                <a:spcPts val="1500"/>
              </a:spcAft>
              <a:buNone/>
            </a:pPr>
            <a:r>
              <a:t/>
            </a:r>
            <a:endParaRPr sz="1700">
              <a:solidFill>
                <a:srgbClr val="0D0D0D"/>
              </a:solidFill>
              <a:highlight>
                <a:srgbClr val="FFFFFF"/>
              </a:highlight>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84" name="Shape 784"/>
        <p:cNvGrpSpPr/>
        <p:nvPr/>
      </p:nvGrpSpPr>
      <p:grpSpPr>
        <a:xfrm>
          <a:off x="0" y="0"/>
          <a:ext cx="0" cy="0"/>
          <a:chOff x="0" y="0"/>
          <a:chExt cx="0" cy="0"/>
        </a:xfrm>
      </p:grpSpPr>
      <p:sp>
        <p:nvSpPr>
          <p:cNvPr id="785" name="Google Shape;785;p72"/>
          <p:cNvSpPr txBox="1"/>
          <p:nvPr>
            <p:ph idx="1" type="body"/>
          </p:nvPr>
        </p:nvSpPr>
        <p:spPr>
          <a:xfrm>
            <a:off x="311700" y="178325"/>
            <a:ext cx="8520600" cy="439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After Balancing the dataset:</a:t>
            </a:r>
            <a:endParaRPr>
              <a:solidFill>
                <a:schemeClr val="dk1"/>
              </a:solidFill>
            </a:endParaRPr>
          </a:p>
          <a:p>
            <a:pPr indent="0" lvl="0" marL="0" rtl="0" algn="l">
              <a:spcBef>
                <a:spcPts val="1200"/>
              </a:spcBef>
              <a:spcAft>
                <a:spcPts val="0"/>
              </a:spcAft>
              <a:buNone/>
            </a:pPr>
            <a:r>
              <a:rPr lang="en-GB">
                <a:solidFill>
                  <a:schemeClr val="dk1"/>
                </a:solidFill>
              </a:rPr>
              <a:t>Each class have 166 images.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rPr lang="en-GB">
                <a:solidFill>
                  <a:schemeClr val="dk1"/>
                </a:solidFill>
              </a:rPr>
              <a:t>Made sure both eye have equal distribution.</a:t>
            </a:r>
            <a:endParaRPr>
              <a:solidFill>
                <a:schemeClr val="dk1"/>
              </a:solidFill>
            </a:endParaRPr>
          </a:p>
        </p:txBody>
      </p:sp>
      <p:pic>
        <p:nvPicPr>
          <p:cNvPr id="786" name="Google Shape;786;p72"/>
          <p:cNvPicPr preferRelativeResize="0"/>
          <p:nvPr/>
        </p:nvPicPr>
        <p:blipFill>
          <a:blip r:embed="rId3">
            <a:alphaModFix/>
          </a:blip>
          <a:stretch>
            <a:fillRect/>
          </a:stretch>
        </p:blipFill>
        <p:spPr>
          <a:xfrm>
            <a:off x="3985249" y="178325"/>
            <a:ext cx="3095450" cy="1801400"/>
          </a:xfrm>
          <a:prstGeom prst="rect">
            <a:avLst/>
          </a:prstGeom>
          <a:noFill/>
          <a:ln>
            <a:noFill/>
          </a:ln>
        </p:spPr>
      </p:pic>
      <p:pic>
        <p:nvPicPr>
          <p:cNvPr id="787" name="Google Shape;787;p72"/>
          <p:cNvPicPr preferRelativeResize="0"/>
          <p:nvPr/>
        </p:nvPicPr>
        <p:blipFill>
          <a:blip r:embed="rId4">
            <a:alphaModFix/>
          </a:blip>
          <a:stretch>
            <a:fillRect/>
          </a:stretch>
        </p:blipFill>
        <p:spPr>
          <a:xfrm>
            <a:off x="4038138" y="2571750"/>
            <a:ext cx="2989676" cy="1386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91" name="Shape 791"/>
        <p:cNvGrpSpPr/>
        <p:nvPr/>
      </p:nvGrpSpPr>
      <p:grpSpPr>
        <a:xfrm>
          <a:off x="0" y="0"/>
          <a:ext cx="0" cy="0"/>
          <a:chOff x="0" y="0"/>
          <a:chExt cx="0" cy="0"/>
        </a:xfrm>
      </p:grpSpPr>
      <p:sp>
        <p:nvSpPr>
          <p:cNvPr id="792" name="Google Shape;792;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Original sample image:</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93" name="Google Shape;793;p73"/>
          <p:cNvPicPr preferRelativeResize="0"/>
          <p:nvPr/>
        </p:nvPicPr>
        <p:blipFill>
          <a:blip r:embed="rId3">
            <a:alphaModFix/>
          </a:blip>
          <a:stretch>
            <a:fillRect/>
          </a:stretch>
        </p:blipFill>
        <p:spPr>
          <a:xfrm>
            <a:off x="2970825" y="1515875"/>
            <a:ext cx="3251401" cy="30530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7" name="Shape 797"/>
        <p:cNvGrpSpPr/>
        <p:nvPr/>
      </p:nvGrpSpPr>
      <p:grpSpPr>
        <a:xfrm>
          <a:off x="0" y="0"/>
          <a:ext cx="0" cy="0"/>
          <a:chOff x="0" y="0"/>
          <a:chExt cx="0" cy="0"/>
        </a:xfrm>
      </p:grpSpPr>
      <p:sp>
        <p:nvSpPr>
          <p:cNvPr id="798" name="Google Shape;798;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Preprocessing approach 1:</a:t>
            </a:r>
            <a:endParaRPr>
              <a:solidFill>
                <a:schemeClr val="lt1"/>
              </a:solidFill>
            </a:endParaRPr>
          </a:p>
        </p:txBody>
      </p:sp>
      <p:sp>
        <p:nvSpPr>
          <p:cNvPr id="799" name="Google Shape;799;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0" name="Google Shape;800;p74"/>
          <p:cNvPicPr preferRelativeResize="0"/>
          <p:nvPr/>
        </p:nvPicPr>
        <p:blipFill>
          <a:blip r:embed="rId3">
            <a:alphaModFix/>
          </a:blip>
          <a:stretch>
            <a:fillRect/>
          </a:stretch>
        </p:blipFill>
        <p:spPr>
          <a:xfrm>
            <a:off x="311701" y="1152475"/>
            <a:ext cx="8066101" cy="3781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4" name="Shape 804"/>
        <p:cNvGrpSpPr/>
        <p:nvPr/>
      </p:nvGrpSpPr>
      <p:grpSpPr>
        <a:xfrm>
          <a:off x="0" y="0"/>
          <a:ext cx="0" cy="0"/>
          <a:chOff x="0" y="0"/>
          <a:chExt cx="0" cy="0"/>
        </a:xfrm>
      </p:grpSpPr>
      <p:sp>
        <p:nvSpPr>
          <p:cNvPr id="805" name="Google Shape;805;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Preprocessing approach 2:</a:t>
            </a:r>
            <a:endParaRPr>
              <a:solidFill>
                <a:schemeClr val="lt1"/>
              </a:solidFill>
            </a:endParaRPr>
          </a:p>
        </p:txBody>
      </p:sp>
      <p:sp>
        <p:nvSpPr>
          <p:cNvPr id="806" name="Google Shape;806;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7" name="Google Shape;807;p75"/>
          <p:cNvPicPr preferRelativeResize="0"/>
          <p:nvPr/>
        </p:nvPicPr>
        <p:blipFill>
          <a:blip r:embed="rId3">
            <a:alphaModFix/>
          </a:blip>
          <a:stretch>
            <a:fillRect/>
          </a:stretch>
        </p:blipFill>
        <p:spPr>
          <a:xfrm>
            <a:off x="311700" y="1017725"/>
            <a:ext cx="8657875" cy="389645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1" name="Shape 811"/>
        <p:cNvGrpSpPr/>
        <p:nvPr/>
      </p:nvGrpSpPr>
      <p:grpSpPr>
        <a:xfrm>
          <a:off x="0" y="0"/>
          <a:ext cx="0" cy="0"/>
          <a:chOff x="0" y="0"/>
          <a:chExt cx="0" cy="0"/>
        </a:xfrm>
      </p:grpSpPr>
      <p:sp>
        <p:nvSpPr>
          <p:cNvPr id="812" name="Google Shape;812;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Preprocessing approach 3:</a:t>
            </a:r>
            <a:endParaRPr>
              <a:solidFill>
                <a:schemeClr val="lt1"/>
              </a:solidFill>
            </a:endParaRPr>
          </a:p>
        </p:txBody>
      </p:sp>
      <p:sp>
        <p:nvSpPr>
          <p:cNvPr id="813" name="Google Shape;813;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4" name="Google Shape;814;p76"/>
          <p:cNvPicPr preferRelativeResize="0"/>
          <p:nvPr/>
        </p:nvPicPr>
        <p:blipFill>
          <a:blip r:embed="rId3">
            <a:alphaModFix/>
          </a:blip>
          <a:stretch>
            <a:fillRect/>
          </a:stretch>
        </p:blipFill>
        <p:spPr>
          <a:xfrm>
            <a:off x="311700" y="1181700"/>
            <a:ext cx="8611650" cy="37704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818" name="Shape 818"/>
        <p:cNvGrpSpPr/>
        <p:nvPr/>
      </p:nvGrpSpPr>
      <p:grpSpPr>
        <a:xfrm>
          <a:off x="0" y="0"/>
          <a:ext cx="0" cy="0"/>
          <a:chOff x="0" y="0"/>
          <a:chExt cx="0" cy="0"/>
        </a:xfrm>
      </p:grpSpPr>
      <p:pic>
        <p:nvPicPr>
          <p:cNvPr id="819" name="Google Shape;819;p77"/>
          <p:cNvPicPr preferRelativeResize="0"/>
          <p:nvPr/>
        </p:nvPicPr>
        <p:blipFill>
          <a:blip r:embed="rId3">
            <a:alphaModFix/>
          </a:blip>
          <a:stretch>
            <a:fillRect/>
          </a:stretch>
        </p:blipFill>
        <p:spPr>
          <a:xfrm>
            <a:off x="479050" y="917925"/>
            <a:ext cx="1196124" cy="761224"/>
          </a:xfrm>
          <a:prstGeom prst="rect">
            <a:avLst/>
          </a:prstGeom>
          <a:noFill/>
          <a:ln>
            <a:noFill/>
          </a:ln>
        </p:spPr>
      </p:pic>
      <p:pic>
        <p:nvPicPr>
          <p:cNvPr id="820" name="Google Shape;820;p77"/>
          <p:cNvPicPr preferRelativeResize="0"/>
          <p:nvPr/>
        </p:nvPicPr>
        <p:blipFill>
          <a:blip r:embed="rId3">
            <a:alphaModFix/>
          </a:blip>
          <a:stretch>
            <a:fillRect/>
          </a:stretch>
        </p:blipFill>
        <p:spPr>
          <a:xfrm>
            <a:off x="380100" y="818975"/>
            <a:ext cx="1196124" cy="761224"/>
          </a:xfrm>
          <a:prstGeom prst="rect">
            <a:avLst/>
          </a:prstGeom>
          <a:noFill/>
          <a:ln>
            <a:noFill/>
          </a:ln>
        </p:spPr>
      </p:pic>
      <p:pic>
        <p:nvPicPr>
          <p:cNvPr id="821" name="Google Shape;821;p77"/>
          <p:cNvPicPr preferRelativeResize="0"/>
          <p:nvPr/>
        </p:nvPicPr>
        <p:blipFill>
          <a:blip r:embed="rId3">
            <a:alphaModFix/>
          </a:blip>
          <a:stretch>
            <a:fillRect/>
          </a:stretch>
        </p:blipFill>
        <p:spPr>
          <a:xfrm>
            <a:off x="256400" y="682900"/>
            <a:ext cx="1196124" cy="761224"/>
          </a:xfrm>
          <a:prstGeom prst="rect">
            <a:avLst/>
          </a:prstGeom>
          <a:noFill/>
          <a:ln>
            <a:noFill/>
          </a:ln>
        </p:spPr>
      </p:pic>
      <p:cxnSp>
        <p:nvCxnSpPr>
          <p:cNvPr id="822" name="Google Shape;822;p77"/>
          <p:cNvCxnSpPr/>
          <p:nvPr/>
        </p:nvCxnSpPr>
        <p:spPr>
          <a:xfrm flipH="1" rot="10800000">
            <a:off x="1576224" y="1192387"/>
            <a:ext cx="368400" cy="7200"/>
          </a:xfrm>
          <a:prstGeom prst="straightConnector1">
            <a:avLst/>
          </a:prstGeom>
          <a:noFill/>
          <a:ln cap="flat" cmpd="sng" w="9525">
            <a:solidFill>
              <a:schemeClr val="dk2"/>
            </a:solidFill>
            <a:prstDash val="solid"/>
            <a:round/>
            <a:headEnd len="med" w="med" type="none"/>
            <a:tailEnd len="med" w="med" type="triangle"/>
          </a:ln>
        </p:spPr>
      </p:cxnSp>
      <p:sp>
        <p:nvSpPr>
          <p:cNvPr id="823" name="Google Shape;823;p77"/>
          <p:cNvSpPr/>
          <p:nvPr/>
        </p:nvSpPr>
        <p:spPr>
          <a:xfrm>
            <a:off x="3961575" y="587300"/>
            <a:ext cx="816300" cy="12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Pre-processing</a:t>
            </a:r>
            <a:endParaRPr sz="1800"/>
          </a:p>
        </p:txBody>
      </p:sp>
      <p:sp>
        <p:nvSpPr>
          <p:cNvPr id="824" name="Google Shape;824;p77"/>
          <p:cNvSpPr/>
          <p:nvPr/>
        </p:nvSpPr>
        <p:spPr>
          <a:xfrm>
            <a:off x="6190700" y="587300"/>
            <a:ext cx="816300" cy="12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t>Augmentation</a:t>
            </a:r>
            <a:endParaRPr sz="1800"/>
          </a:p>
        </p:txBody>
      </p:sp>
      <p:sp>
        <p:nvSpPr>
          <p:cNvPr id="825" name="Google Shape;825;p77"/>
          <p:cNvSpPr/>
          <p:nvPr/>
        </p:nvSpPr>
        <p:spPr>
          <a:xfrm>
            <a:off x="7196613" y="437900"/>
            <a:ext cx="1917300" cy="149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826" name="Google Shape;826;p77"/>
          <p:cNvSpPr/>
          <p:nvPr/>
        </p:nvSpPr>
        <p:spPr>
          <a:xfrm>
            <a:off x="7286925" y="505950"/>
            <a:ext cx="6309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BM-1</a:t>
            </a:r>
            <a:endParaRPr/>
          </a:p>
        </p:txBody>
      </p:sp>
      <p:sp>
        <p:nvSpPr>
          <p:cNvPr id="827" name="Google Shape;827;p77"/>
          <p:cNvSpPr/>
          <p:nvPr/>
        </p:nvSpPr>
        <p:spPr>
          <a:xfrm>
            <a:off x="8364100" y="505950"/>
            <a:ext cx="6309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BM-2</a:t>
            </a:r>
            <a:endParaRPr/>
          </a:p>
        </p:txBody>
      </p:sp>
      <p:sp>
        <p:nvSpPr>
          <p:cNvPr id="828" name="Google Shape;828;p77"/>
          <p:cNvSpPr/>
          <p:nvPr/>
        </p:nvSpPr>
        <p:spPr>
          <a:xfrm>
            <a:off x="7286925" y="1199575"/>
            <a:ext cx="6309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BM-4</a:t>
            </a:r>
            <a:endParaRPr/>
          </a:p>
        </p:txBody>
      </p:sp>
      <p:sp>
        <p:nvSpPr>
          <p:cNvPr id="829" name="Google Shape;829;p77"/>
          <p:cNvSpPr/>
          <p:nvPr/>
        </p:nvSpPr>
        <p:spPr>
          <a:xfrm>
            <a:off x="8364100" y="1220263"/>
            <a:ext cx="630900" cy="470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BM-4</a:t>
            </a:r>
            <a:endParaRPr/>
          </a:p>
        </p:txBody>
      </p:sp>
      <p:cxnSp>
        <p:nvCxnSpPr>
          <p:cNvPr id="830" name="Google Shape;830;p77"/>
          <p:cNvCxnSpPr/>
          <p:nvPr/>
        </p:nvCxnSpPr>
        <p:spPr>
          <a:xfrm>
            <a:off x="2023338" y="1184150"/>
            <a:ext cx="908100" cy="4200"/>
          </a:xfrm>
          <a:prstGeom prst="straightConnector1">
            <a:avLst/>
          </a:prstGeom>
          <a:noFill/>
          <a:ln cap="flat" cmpd="sng" w="9525">
            <a:solidFill>
              <a:schemeClr val="dk2"/>
            </a:solidFill>
            <a:prstDash val="solid"/>
            <a:round/>
            <a:headEnd len="med" w="med" type="none"/>
            <a:tailEnd len="med" w="med" type="triangle"/>
          </a:ln>
        </p:spPr>
      </p:cxnSp>
      <p:cxnSp>
        <p:nvCxnSpPr>
          <p:cNvPr id="831" name="Google Shape;831;p77"/>
          <p:cNvCxnSpPr>
            <a:stCxn id="824" idx="3"/>
            <a:endCxn id="825" idx="1"/>
          </p:cNvCxnSpPr>
          <p:nvPr/>
        </p:nvCxnSpPr>
        <p:spPr>
          <a:xfrm flipH="1" rot="10800000">
            <a:off x="7007000" y="1186400"/>
            <a:ext cx="189600" cy="13200"/>
          </a:xfrm>
          <a:prstGeom prst="straightConnector1">
            <a:avLst/>
          </a:prstGeom>
          <a:noFill/>
          <a:ln cap="flat" cmpd="sng" w="9525">
            <a:solidFill>
              <a:schemeClr val="dk2"/>
            </a:solidFill>
            <a:prstDash val="solid"/>
            <a:round/>
            <a:headEnd len="med" w="med" type="none"/>
            <a:tailEnd len="med" w="med" type="triangle"/>
          </a:ln>
        </p:spPr>
      </p:cxnSp>
      <p:cxnSp>
        <p:nvCxnSpPr>
          <p:cNvPr id="832" name="Google Shape;832;p77"/>
          <p:cNvCxnSpPr/>
          <p:nvPr/>
        </p:nvCxnSpPr>
        <p:spPr>
          <a:xfrm rot="10800000">
            <a:off x="5100450" y="3063650"/>
            <a:ext cx="517800" cy="12300"/>
          </a:xfrm>
          <a:prstGeom prst="straightConnector1">
            <a:avLst/>
          </a:prstGeom>
          <a:noFill/>
          <a:ln cap="flat" cmpd="sng" w="9525">
            <a:solidFill>
              <a:schemeClr val="dk2"/>
            </a:solidFill>
            <a:prstDash val="solid"/>
            <a:round/>
            <a:headEnd len="med" w="med" type="none"/>
            <a:tailEnd len="med" w="med" type="triangle"/>
          </a:ln>
        </p:spPr>
      </p:cxnSp>
      <p:sp>
        <p:nvSpPr>
          <p:cNvPr id="833" name="Google Shape;833;p77"/>
          <p:cNvSpPr/>
          <p:nvPr/>
        </p:nvSpPr>
        <p:spPr>
          <a:xfrm>
            <a:off x="5581425" y="2472450"/>
            <a:ext cx="1645500" cy="10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Meta Model training</a:t>
            </a:r>
            <a:endParaRPr/>
          </a:p>
        </p:txBody>
      </p:sp>
      <p:cxnSp>
        <p:nvCxnSpPr>
          <p:cNvPr id="834" name="Google Shape;834;p77"/>
          <p:cNvCxnSpPr/>
          <p:nvPr/>
        </p:nvCxnSpPr>
        <p:spPr>
          <a:xfrm flipH="1">
            <a:off x="7226775" y="2994050"/>
            <a:ext cx="469800" cy="300"/>
          </a:xfrm>
          <a:prstGeom prst="straightConnector1">
            <a:avLst/>
          </a:prstGeom>
          <a:noFill/>
          <a:ln cap="flat" cmpd="sng" w="9525">
            <a:solidFill>
              <a:schemeClr val="dk2"/>
            </a:solidFill>
            <a:prstDash val="solid"/>
            <a:round/>
            <a:headEnd len="med" w="med" type="none"/>
            <a:tailEnd len="med" w="med" type="triangle"/>
          </a:ln>
        </p:spPr>
      </p:cxnSp>
      <p:sp>
        <p:nvSpPr>
          <p:cNvPr id="835" name="Google Shape;835;p77"/>
          <p:cNvSpPr/>
          <p:nvPr/>
        </p:nvSpPr>
        <p:spPr>
          <a:xfrm>
            <a:off x="7629550" y="2472500"/>
            <a:ext cx="1485900" cy="104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Meta Model</a:t>
            </a:r>
            <a:endParaRPr/>
          </a:p>
          <a:p>
            <a:pPr indent="0" lvl="0" marL="0" rtl="0" algn="ctr">
              <a:spcBef>
                <a:spcPts val="0"/>
              </a:spcBef>
              <a:spcAft>
                <a:spcPts val="0"/>
              </a:spcAft>
              <a:buNone/>
            </a:pPr>
            <a:r>
              <a:rPr lang="en-GB"/>
              <a:t>construction</a:t>
            </a:r>
            <a:endParaRPr/>
          </a:p>
        </p:txBody>
      </p:sp>
      <p:cxnSp>
        <p:nvCxnSpPr>
          <p:cNvPr id="836" name="Google Shape;836;p77"/>
          <p:cNvCxnSpPr/>
          <p:nvPr/>
        </p:nvCxnSpPr>
        <p:spPr>
          <a:xfrm>
            <a:off x="8364100" y="1934600"/>
            <a:ext cx="16800" cy="537900"/>
          </a:xfrm>
          <a:prstGeom prst="straightConnector1">
            <a:avLst/>
          </a:prstGeom>
          <a:noFill/>
          <a:ln cap="flat" cmpd="sng" w="9525">
            <a:solidFill>
              <a:schemeClr val="dk2"/>
            </a:solidFill>
            <a:prstDash val="solid"/>
            <a:round/>
            <a:headEnd len="med" w="med" type="none"/>
            <a:tailEnd len="med" w="med" type="triangle"/>
          </a:ln>
        </p:spPr>
      </p:cxnSp>
      <p:sp>
        <p:nvSpPr>
          <p:cNvPr id="837" name="Google Shape;837;p77"/>
          <p:cNvSpPr/>
          <p:nvPr/>
        </p:nvSpPr>
        <p:spPr>
          <a:xfrm>
            <a:off x="4469550" y="2689250"/>
            <a:ext cx="630900" cy="76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Classification</a:t>
            </a:r>
            <a:endParaRPr/>
          </a:p>
        </p:txBody>
      </p:sp>
      <p:sp>
        <p:nvSpPr>
          <p:cNvPr id="838" name="Google Shape;838;p77"/>
          <p:cNvSpPr/>
          <p:nvPr/>
        </p:nvSpPr>
        <p:spPr>
          <a:xfrm>
            <a:off x="1956950" y="586350"/>
            <a:ext cx="630900" cy="12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Sample </a:t>
            </a:r>
            <a:endParaRPr/>
          </a:p>
          <a:p>
            <a:pPr indent="0" lvl="0" marL="0" rtl="0" algn="ctr">
              <a:spcBef>
                <a:spcPts val="0"/>
              </a:spcBef>
              <a:spcAft>
                <a:spcPts val="0"/>
              </a:spcAft>
              <a:buNone/>
            </a:pPr>
            <a:r>
              <a:rPr lang="en-GB"/>
              <a:t> dataset</a:t>
            </a:r>
            <a:endParaRPr/>
          </a:p>
        </p:txBody>
      </p:sp>
      <p:sp>
        <p:nvSpPr>
          <p:cNvPr id="839" name="Google Shape;839;p77"/>
          <p:cNvSpPr/>
          <p:nvPr/>
        </p:nvSpPr>
        <p:spPr>
          <a:xfrm>
            <a:off x="2884828" y="587300"/>
            <a:ext cx="630900" cy="122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Balancing</a:t>
            </a:r>
            <a:endParaRPr/>
          </a:p>
        </p:txBody>
      </p:sp>
      <p:cxnSp>
        <p:nvCxnSpPr>
          <p:cNvPr id="840" name="Google Shape;840;p77"/>
          <p:cNvCxnSpPr/>
          <p:nvPr/>
        </p:nvCxnSpPr>
        <p:spPr>
          <a:xfrm>
            <a:off x="3330050" y="1193450"/>
            <a:ext cx="668100" cy="12300"/>
          </a:xfrm>
          <a:prstGeom prst="straightConnector1">
            <a:avLst/>
          </a:prstGeom>
          <a:noFill/>
          <a:ln cap="flat" cmpd="sng" w="9525">
            <a:solidFill>
              <a:schemeClr val="dk2"/>
            </a:solidFill>
            <a:prstDash val="solid"/>
            <a:round/>
            <a:headEnd len="med" w="med" type="none"/>
            <a:tailEnd len="med" w="med" type="triangle"/>
          </a:ln>
        </p:spPr>
      </p:cxnSp>
      <p:sp>
        <p:nvSpPr>
          <p:cNvPr id="841" name="Google Shape;841;p77"/>
          <p:cNvSpPr/>
          <p:nvPr/>
        </p:nvSpPr>
        <p:spPr>
          <a:xfrm>
            <a:off x="5261250" y="360500"/>
            <a:ext cx="522600" cy="165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Train/</a:t>
            </a:r>
            <a:endParaRPr/>
          </a:p>
          <a:p>
            <a:pPr indent="0" lvl="0" marL="0" rtl="0" algn="ctr">
              <a:spcBef>
                <a:spcPts val="0"/>
              </a:spcBef>
              <a:spcAft>
                <a:spcPts val="0"/>
              </a:spcAft>
              <a:buNone/>
            </a:pPr>
            <a:r>
              <a:rPr lang="en-GB"/>
              <a:t>Test </a:t>
            </a:r>
            <a:endParaRPr/>
          </a:p>
          <a:p>
            <a:pPr indent="0" lvl="0" marL="0" rtl="0" algn="ctr">
              <a:spcBef>
                <a:spcPts val="0"/>
              </a:spcBef>
              <a:spcAft>
                <a:spcPts val="0"/>
              </a:spcAft>
              <a:buNone/>
            </a:pPr>
            <a:r>
              <a:rPr lang="en-GB"/>
              <a:t>split</a:t>
            </a:r>
            <a:endParaRPr/>
          </a:p>
        </p:txBody>
      </p:sp>
      <p:cxnSp>
        <p:nvCxnSpPr>
          <p:cNvPr id="842" name="Google Shape;842;p77"/>
          <p:cNvCxnSpPr>
            <a:stCxn id="823" idx="3"/>
            <a:endCxn id="841" idx="1"/>
          </p:cNvCxnSpPr>
          <p:nvPr/>
        </p:nvCxnSpPr>
        <p:spPr>
          <a:xfrm flipH="1" rot="10800000">
            <a:off x="4777875" y="1186400"/>
            <a:ext cx="483300" cy="13200"/>
          </a:xfrm>
          <a:prstGeom prst="straightConnector1">
            <a:avLst/>
          </a:prstGeom>
          <a:noFill/>
          <a:ln cap="flat" cmpd="sng" w="9525">
            <a:solidFill>
              <a:schemeClr val="dk2"/>
            </a:solidFill>
            <a:prstDash val="solid"/>
            <a:round/>
            <a:headEnd len="med" w="med" type="none"/>
            <a:tailEnd len="med" w="med" type="triangle"/>
          </a:ln>
        </p:spPr>
      </p:cxnSp>
      <p:cxnSp>
        <p:nvCxnSpPr>
          <p:cNvPr id="843" name="Google Shape;843;p77"/>
          <p:cNvCxnSpPr>
            <a:stCxn id="841" idx="3"/>
            <a:endCxn id="824" idx="1"/>
          </p:cNvCxnSpPr>
          <p:nvPr/>
        </p:nvCxnSpPr>
        <p:spPr>
          <a:xfrm>
            <a:off x="5783850" y="1186250"/>
            <a:ext cx="406800" cy="13500"/>
          </a:xfrm>
          <a:prstGeom prst="straightConnector1">
            <a:avLst/>
          </a:prstGeom>
          <a:noFill/>
          <a:ln cap="flat" cmpd="sng" w="9525">
            <a:solidFill>
              <a:schemeClr val="dk2"/>
            </a:solidFill>
            <a:prstDash val="solid"/>
            <a:round/>
            <a:headEnd len="med" w="med" type="none"/>
            <a:tailEnd len="med" w="med" type="triangle"/>
          </a:ln>
        </p:spPr>
      </p:cxnSp>
      <p:sp>
        <p:nvSpPr>
          <p:cNvPr id="844" name="Google Shape;844;p77"/>
          <p:cNvSpPr txBox="1"/>
          <p:nvPr/>
        </p:nvSpPr>
        <p:spPr>
          <a:xfrm>
            <a:off x="7375975" y="1582063"/>
            <a:ext cx="21648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dk2"/>
                </a:solidFill>
              </a:rPr>
              <a:t>Base model training</a:t>
            </a:r>
            <a:endParaRPr b="1" sz="1200">
              <a:solidFill>
                <a:schemeClr val="dk2"/>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48" name="Shape 848"/>
        <p:cNvGrpSpPr/>
        <p:nvPr/>
      </p:nvGrpSpPr>
      <p:grpSpPr>
        <a:xfrm>
          <a:off x="0" y="0"/>
          <a:ext cx="0" cy="0"/>
          <a:chOff x="0" y="0"/>
          <a:chExt cx="0" cy="0"/>
        </a:xfrm>
      </p:grpSpPr>
      <p:pic>
        <p:nvPicPr>
          <p:cNvPr id="849" name="Google Shape;849;p78"/>
          <p:cNvPicPr preferRelativeResize="0"/>
          <p:nvPr/>
        </p:nvPicPr>
        <p:blipFill>
          <a:blip r:embed="rId3">
            <a:alphaModFix/>
          </a:blip>
          <a:stretch>
            <a:fillRect/>
          </a:stretch>
        </p:blipFill>
        <p:spPr>
          <a:xfrm>
            <a:off x="132700" y="287050"/>
            <a:ext cx="1196124" cy="761224"/>
          </a:xfrm>
          <a:prstGeom prst="rect">
            <a:avLst/>
          </a:prstGeom>
          <a:noFill/>
          <a:ln>
            <a:noFill/>
          </a:ln>
        </p:spPr>
      </p:pic>
      <p:sp>
        <p:nvSpPr>
          <p:cNvPr id="850" name="Google Shape;850;p78"/>
          <p:cNvSpPr txBox="1"/>
          <p:nvPr/>
        </p:nvSpPr>
        <p:spPr>
          <a:xfrm>
            <a:off x="154425" y="1124400"/>
            <a:ext cx="1196100" cy="1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rPr>
              <a:t>Retinal input image set</a:t>
            </a:r>
            <a:endParaRPr sz="1200">
              <a:solidFill>
                <a:schemeClr val="dk1"/>
              </a:solidFill>
            </a:endParaRPr>
          </a:p>
        </p:txBody>
      </p:sp>
      <p:sp>
        <p:nvSpPr>
          <p:cNvPr id="851" name="Google Shape;851;p78"/>
          <p:cNvSpPr/>
          <p:nvPr/>
        </p:nvSpPr>
        <p:spPr>
          <a:xfrm>
            <a:off x="1350525" y="602413"/>
            <a:ext cx="326100" cy="130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2" name="Google Shape;852;p78"/>
          <p:cNvSpPr/>
          <p:nvPr/>
        </p:nvSpPr>
        <p:spPr>
          <a:xfrm>
            <a:off x="1839925" y="210950"/>
            <a:ext cx="1357200" cy="957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Image Preprocessing</a:t>
            </a:r>
            <a:endParaRPr/>
          </a:p>
        </p:txBody>
      </p:sp>
      <p:sp>
        <p:nvSpPr>
          <p:cNvPr id="853" name="Google Shape;853;p78"/>
          <p:cNvSpPr/>
          <p:nvPr/>
        </p:nvSpPr>
        <p:spPr>
          <a:xfrm>
            <a:off x="1839925" y="1439700"/>
            <a:ext cx="1357200" cy="957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Data Augmentation</a:t>
            </a:r>
            <a:endParaRPr/>
          </a:p>
        </p:txBody>
      </p:sp>
      <p:sp>
        <p:nvSpPr>
          <p:cNvPr id="854" name="Google Shape;854;p78"/>
          <p:cNvSpPr/>
          <p:nvPr/>
        </p:nvSpPr>
        <p:spPr>
          <a:xfrm>
            <a:off x="3577750" y="602418"/>
            <a:ext cx="1357200" cy="4569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Training</a:t>
            </a:r>
            <a:endParaRPr/>
          </a:p>
        </p:txBody>
      </p:sp>
      <p:sp>
        <p:nvSpPr>
          <p:cNvPr id="855" name="Google Shape;855;p78"/>
          <p:cNvSpPr/>
          <p:nvPr/>
        </p:nvSpPr>
        <p:spPr>
          <a:xfrm>
            <a:off x="3577750" y="1216843"/>
            <a:ext cx="1357200" cy="4569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Validation</a:t>
            </a:r>
            <a:endParaRPr/>
          </a:p>
        </p:txBody>
      </p:sp>
      <p:sp>
        <p:nvSpPr>
          <p:cNvPr id="856" name="Google Shape;856;p78"/>
          <p:cNvSpPr/>
          <p:nvPr/>
        </p:nvSpPr>
        <p:spPr>
          <a:xfrm>
            <a:off x="5433850" y="0"/>
            <a:ext cx="3773400" cy="4469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p78"/>
          <p:cNvSpPr txBox="1"/>
          <p:nvPr/>
        </p:nvSpPr>
        <p:spPr>
          <a:xfrm>
            <a:off x="5830750" y="156600"/>
            <a:ext cx="2979600" cy="511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Deep Ensemble model</a:t>
            </a:r>
            <a:endParaRPr sz="1800">
              <a:solidFill>
                <a:schemeClr val="dk1"/>
              </a:solidFill>
            </a:endParaRPr>
          </a:p>
        </p:txBody>
      </p:sp>
      <p:sp>
        <p:nvSpPr>
          <p:cNvPr id="858" name="Google Shape;858;p78"/>
          <p:cNvSpPr/>
          <p:nvPr/>
        </p:nvSpPr>
        <p:spPr>
          <a:xfrm>
            <a:off x="6333238" y="950425"/>
            <a:ext cx="839100" cy="565800"/>
          </a:xfrm>
          <a:prstGeom prst="rect">
            <a:avLst/>
          </a:prstGeom>
          <a:solidFill>
            <a:srgbClr val="E5C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InceptionV3</a:t>
            </a:r>
            <a:endParaRPr b="1"/>
          </a:p>
        </p:txBody>
      </p:sp>
      <p:sp>
        <p:nvSpPr>
          <p:cNvPr id="859" name="Google Shape;859;p78"/>
          <p:cNvSpPr/>
          <p:nvPr/>
        </p:nvSpPr>
        <p:spPr>
          <a:xfrm>
            <a:off x="5412963" y="950400"/>
            <a:ext cx="839100" cy="565800"/>
          </a:xfrm>
          <a:prstGeom prst="rect">
            <a:avLst/>
          </a:prstGeom>
          <a:solidFill>
            <a:srgbClr val="E5C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ResNet50</a:t>
            </a:r>
            <a:endParaRPr b="1"/>
          </a:p>
        </p:txBody>
      </p:sp>
      <p:sp>
        <p:nvSpPr>
          <p:cNvPr id="860" name="Google Shape;860;p78"/>
          <p:cNvSpPr/>
          <p:nvPr/>
        </p:nvSpPr>
        <p:spPr>
          <a:xfrm>
            <a:off x="7253500" y="950425"/>
            <a:ext cx="839100" cy="565800"/>
          </a:xfrm>
          <a:prstGeom prst="rect">
            <a:avLst/>
          </a:prstGeom>
          <a:solidFill>
            <a:srgbClr val="E5C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EfficientNet B5</a:t>
            </a:r>
            <a:endParaRPr b="1"/>
          </a:p>
        </p:txBody>
      </p:sp>
      <p:sp>
        <p:nvSpPr>
          <p:cNvPr id="861" name="Google Shape;861;p78"/>
          <p:cNvSpPr/>
          <p:nvPr/>
        </p:nvSpPr>
        <p:spPr>
          <a:xfrm>
            <a:off x="8166875" y="950425"/>
            <a:ext cx="839100" cy="565800"/>
          </a:xfrm>
          <a:prstGeom prst="rect">
            <a:avLst/>
          </a:prstGeom>
          <a:solidFill>
            <a:srgbClr val="E5C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a:t>DenseNet169</a:t>
            </a:r>
            <a:endParaRPr b="1"/>
          </a:p>
        </p:txBody>
      </p:sp>
      <p:sp>
        <p:nvSpPr>
          <p:cNvPr id="862" name="Google Shape;862;p78"/>
          <p:cNvSpPr/>
          <p:nvPr/>
        </p:nvSpPr>
        <p:spPr>
          <a:xfrm flipH="1" rot="-5400000">
            <a:off x="8177850" y="1915200"/>
            <a:ext cx="839100" cy="123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3" name="Google Shape;863;p78"/>
          <p:cNvSpPr/>
          <p:nvPr/>
        </p:nvSpPr>
        <p:spPr>
          <a:xfrm>
            <a:off x="8194650" y="2452775"/>
            <a:ext cx="952500" cy="511200"/>
          </a:xfrm>
          <a:prstGeom prst="rect">
            <a:avLst/>
          </a:prstGeom>
          <a:solidFill>
            <a:srgbClr val="E5C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Softmax</a:t>
            </a:r>
            <a:endParaRPr/>
          </a:p>
        </p:txBody>
      </p:sp>
      <p:sp>
        <p:nvSpPr>
          <p:cNvPr id="864" name="Google Shape;864;p78"/>
          <p:cNvSpPr/>
          <p:nvPr/>
        </p:nvSpPr>
        <p:spPr>
          <a:xfrm rot="6937475">
            <a:off x="8248533" y="3078555"/>
            <a:ext cx="490436" cy="132037"/>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5" name="Google Shape;865;p78"/>
          <p:cNvSpPr/>
          <p:nvPr/>
        </p:nvSpPr>
        <p:spPr>
          <a:xfrm>
            <a:off x="5819900" y="3816900"/>
            <a:ext cx="2772900" cy="456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solidFill>
                  <a:schemeClr val="lt1"/>
                </a:solidFill>
              </a:rPr>
              <a:t>Ensemble model</a:t>
            </a:r>
            <a:endParaRPr b="1" sz="2100">
              <a:solidFill>
                <a:schemeClr val="lt1"/>
              </a:solidFill>
            </a:endParaRPr>
          </a:p>
        </p:txBody>
      </p:sp>
      <p:sp>
        <p:nvSpPr>
          <p:cNvPr id="866" name="Google Shape;866;p78"/>
          <p:cNvSpPr/>
          <p:nvPr/>
        </p:nvSpPr>
        <p:spPr>
          <a:xfrm>
            <a:off x="1676625" y="3232075"/>
            <a:ext cx="1415700" cy="1533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No DR</a:t>
            </a:r>
            <a:endParaRPr/>
          </a:p>
          <a:p>
            <a:pPr indent="0" lvl="0" marL="0" rtl="0" algn="l">
              <a:spcBef>
                <a:spcPts val="0"/>
              </a:spcBef>
              <a:spcAft>
                <a:spcPts val="0"/>
              </a:spcAft>
              <a:buNone/>
            </a:pPr>
            <a:r>
              <a:rPr lang="en-GB"/>
              <a:t>Mild DR</a:t>
            </a:r>
            <a:endParaRPr/>
          </a:p>
          <a:p>
            <a:pPr indent="0" lvl="0" marL="0" rtl="0" algn="l">
              <a:spcBef>
                <a:spcPts val="0"/>
              </a:spcBef>
              <a:spcAft>
                <a:spcPts val="0"/>
              </a:spcAft>
              <a:buNone/>
            </a:pPr>
            <a:r>
              <a:rPr lang="en-GB"/>
              <a:t>Moderate DR</a:t>
            </a:r>
            <a:endParaRPr/>
          </a:p>
          <a:p>
            <a:pPr indent="0" lvl="0" marL="0" rtl="0" algn="l">
              <a:spcBef>
                <a:spcPts val="0"/>
              </a:spcBef>
              <a:spcAft>
                <a:spcPts val="0"/>
              </a:spcAft>
              <a:buNone/>
            </a:pPr>
            <a:r>
              <a:rPr lang="en-GB"/>
              <a:t>Severe DR</a:t>
            </a:r>
            <a:endParaRPr/>
          </a:p>
          <a:p>
            <a:pPr indent="0" lvl="0" marL="0" rtl="0" algn="l">
              <a:spcBef>
                <a:spcPts val="0"/>
              </a:spcBef>
              <a:spcAft>
                <a:spcPts val="0"/>
              </a:spcAft>
              <a:buNone/>
            </a:pPr>
            <a:r>
              <a:rPr lang="en-GB"/>
              <a:t>Proliferative DR</a:t>
            </a:r>
            <a:endParaRPr/>
          </a:p>
        </p:txBody>
      </p:sp>
      <p:sp>
        <p:nvSpPr>
          <p:cNvPr id="867" name="Google Shape;867;p78"/>
          <p:cNvSpPr/>
          <p:nvPr/>
        </p:nvSpPr>
        <p:spPr>
          <a:xfrm flipH="1">
            <a:off x="4928875" y="3936625"/>
            <a:ext cx="1028700" cy="123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8" name="Google Shape;868;p78"/>
          <p:cNvSpPr/>
          <p:nvPr/>
        </p:nvSpPr>
        <p:spPr>
          <a:xfrm>
            <a:off x="3358150" y="3679550"/>
            <a:ext cx="1576800" cy="580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Classified output</a:t>
            </a:r>
            <a:endParaRPr/>
          </a:p>
        </p:txBody>
      </p:sp>
      <p:sp>
        <p:nvSpPr>
          <p:cNvPr id="869" name="Google Shape;869;p78"/>
          <p:cNvSpPr/>
          <p:nvPr/>
        </p:nvSpPr>
        <p:spPr>
          <a:xfrm flipH="1">
            <a:off x="2864438" y="3907700"/>
            <a:ext cx="565500" cy="123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0" name="Google Shape;870;p78"/>
          <p:cNvSpPr/>
          <p:nvPr/>
        </p:nvSpPr>
        <p:spPr>
          <a:xfrm>
            <a:off x="3172038" y="1238563"/>
            <a:ext cx="326100" cy="130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1" name="Google Shape;871;p78"/>
          <p:cNvSpPr/>
          <p:nvPr/>
        </p:nvSpPr>
        <p:spPr>
          <a:xfrm>
            <a:off x="4964250" y="1048263"/>
            <a:ext cx="326100" cy="130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2" name="Google Shape;872;p78"/>
          <p:cNvSpPr/>
          <p:nvPr/>
        </p:nvSpPr>
        <p:spPr>
          <a:xfrm>
            <a:off x="5830750" y="3386225"/>
            <a:ext cx="3175200" cy="2610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Combined feature concatenation</a:t>
            </a:r>
            <a:endParaRPr/>
          </a:p>
        </p:txBody>
      </p:sp>
      <p:sp>
        <p:nvSpPr>
          <p:cNvPr id="873" name="Google Shape;873;p78"/>
          <p:cNvSpPr/>
          <p:nvPr/>
        </p:nvSpPr>
        <p:spPr>
          <a:xfrm rot="5408659">
            <a:off x="7000555" y="3718025"/>
            <a:ext cx="238201" cy="966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4" name="Google Shape;874;p78"/>
          <p:cNvSpPr/>
          <p:nvPr/>
        </p:nvSpPr>
        <p:spPr>
          <a:xfrm flipH="1" rot="-5400000">
            <a:off x="6416700" y="1856250"/>
            <a:ext cx="839100" cy="123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5" name="Google Shape;875;p78"/>
          <p:cNvSpPr/>
          <p:nvPr/>
        </p:nvSpPr>
        <p:spPr>
          <a:xfrm flipH="1" rot="-5400000">
            <a:off x="5347350" y="1856250"/>
            <a:ext cx="839100" cy="123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p78"/>
          <p:cNvSpPr/>
          <p:nvPr/>
        </p:nvSpPr>
        <p:spPr>
          <a:xfrm flipH="1" rot="-5400000">
            <a:off x="7297275" y="1856238"/>
            <a:ext cx="839100" cy="123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7" name="Google Shape;877;p78"/>
          <p:cNvSpPr/>
          <p:nvPr/>
        </p:nvSpPr>
        <p:spPr>
          <a:xfrm>
            <a:off x="5519725" y="2445138"/>
            <a:ext cx="952500" cy="511200"/>
          </a:xfrm>
          <a:prstGeom prst="rect">
            <a:avLst/>
          </a:prstGeom>
          <a:solidFill>
            <a:srgbClr val="E5C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Softmax</a:t>
            </a:r>
            <a:endParaRPr/>
          </a:p>
        </p:txBody>
      </p:sp>
      <p:sp>
        <p:nvSpPr>
          <p:cNvPr id="878" name="Google Shape;878;p78"/>
          <p:cNvSpPr/>
          <p:nvPr/>
        </p:nvSpPr>
        <p:spPr>
          <a:xfrm>
            <a:off x="6459750" y="2445150"/>
            <a:ext cx="839100" cy="511200"/>
          </a:xfrm>
          <a:prstGeom prst="rect">
            <a:avLst/>
          </a:prstGeom>
          <a:solidFill>
            <a:srgbClr val="E5C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Softmax</a:t>
            </a:r>
            <a:endParaRPr/>
          </a:p>
        </p:txBody>
      </p:sp>
      <p:sp>
        <p:nvSpPr>
          <p:cNvPr id="879" name="Google Shape;879;p78"/>
          <p:cNvSpPr/>
          <p:nvPr/>
        </p:nvSpPr>
        <p:spPr>
          <a:xfrm>
            <a:off x="7298851" y="2445150"/>
            <a:ext cx="895800" cy="511200"/>
          </a:xfrm>
          <a:prstGeom prst="rect">
            <a:avLst/>
          </a:prstGeom>
          <a:solidFill>
            <a:srgbClr val="E5C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Softmax</a:t>
            </a:r>
            <a:endParaRPr/>
          </a:p>
        </p:txBody>
      </p:sp>
      <p:sp>
        <p:nvSpPr>
          <p:cNvPr id="880" name="Google Shape;880;p78"/>
          <p:cNvSpPr/>
          <p:nvPr/>
        </p:nvSpPr>
        <p:spPr>
          <a:xfrm rot="2868106">
            <a:off x="5879300" y="3078516"/>
            <a:ext cx="490399" cy="1321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1" name="Google Shape;881;p78"/>
          <p:cNvSpPr/>
          <p:nvPr/>
        </p:nvSpPr>
        <p:spPr>
          <a:xfrm>
            <a:off x="6314600" y="1731450"/>
            <a:ext cx="1783500" cy="37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Uniformly weightage</a:t>
            </a:r>
            <a:endParaRPr/>
          </a:p>
        </p:txBody>
      </p:sp>
      <p:sp>
        <p:nvSpPr>
          <p:cNvPr id="882" name="Google Shape;882;p78"/>
          <p:cNvSpPr/>
          <p:nvPr/>
        </p:nvSpPr>
        <p:spPr>
          <a:xfrm rot="5402103">
            <a:off x="6601568" y="3078581"/>
            <a:ext cx="490500" cy="1320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78"/>
          <p:cNvSpPr/>
          <p:nvPr/>
        </p:nvSpPr>
        <p:spPr>
          <a:xfrm flipH="1" rot="-5397896">
            <a:off x="7568390" y="3080225"/>
            <a:ext cx="490200" cy="128700"/>
          </a:xfrm>
          <a:prstGeom prst="rightArrow">
            <a:avLst>
              <a:gd fmla="val 50000" name="adj1"/>
              <a:gd fmla="val 45066"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4" name="Google Shape;884;p78"/>
          <p:cNvSpPr/>
          <p:nvPr/>
        </p:nvSpPr>
        <p:spPr>
          <a:xfrm rot="-10796837">
            <a:off x="1350525" y="3933323"/>
            <a:ext cx="326100" cy="1305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5" name="Google Shape;885;p78"/>
          <p:cNvSpPr/>
          <p:nvPr/>
        </p:nvSpPr>
        <p:spPr>
          <a:xfrm>
            <a:off x="51950" y="3232075"/>
            <a:ext cx="1276800" cy="1533000"/>
          </a:xfrm>
          <a:prstGeom prst="rect">
            <a:avLst/>
          </a:prstGeom>
          <a:solidFill>
            <a:srgbClr val="E5CF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Evaluation</a:t>
            </a:r>
            <a:endParaRPr/>
          </a:p>
          <a:p>
            <a:pPr indent="0" lvl="0" marL="0" rtl="0" algn="l">
              <a:spcBef>
                <a:spcPts val="0"/>
              </a:spcBef>
              <a:spcAft>
                <a:spcPts val="0"/>
              </a:spcAft>
              <a:buNone/>
            </a:pPr>
            <a:r>
              <a:rPr lang="en-GB"/>
              <a:t>1. Accuracy</a:t>
            </a:r>
            <a:br>
              <a:rPr lang="en-GB"/>
            </a:br>
            <a:r>
              <a:rPr lang="en-GB"/>
              <a:t>2.Confusion matrix</a:t>
            </a:r>
            <a:endParaRPr/>
          </a:p>
          <a:p>
            <a:pPr indent="0" lvl="0" marL="0" rtl="0" algn="l">
              <a:spcBef>
                <a:spcPts val="0"/>
              </a:spcBef>
              <a:spcAft>
                <a:spcPts val="0"/>
              </a:spcAft>
              <a:buNone/>
            </a:pPr>
            <a:r>
              <a:rPr lang="en-GB"/>
              <a:t>3. ROC curve</a:t>
            </a:r>
            <a:endParaRPr/>
          </a:p>
          <a:p>
            <a:pPr indent="0" lvl="0" marL="0" rtl="0" algn="ct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889" name="Shape 889"/>
        <p:cNvGrpSpPr/>
        <p:nvPr/>
      </p:nvGrpSpPr>
      <p:grpSpPr>
        <a:xfrm>
          <a:off x="0" y="0"/>
          <a:ext cx="0" cy="0"/>
          <a:chOff x="0" y="0"/>
          <a:chExt cx="0" cy="0"/>
        </a:xfrm>
      </p:grpSpPr>
      <p:sp>
        <p:nvSpPr>
          <p:cNvPr id="890" name="Google Shape;890;p79"/>
          <p:cNvSpPr txBox="1"/>
          <p:nvPr>
            <p:ph type="title"/>
          </p:nvPr>
        </p:nvSpPr>
        <p:spPr>
          <a:xfrm>
            <a:off x="311700" y="38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Base  Model architecture</a:t>
            </a:r>
            <a:endParaRPr/>
          </a:p>
        </p:txBody>
      </p:sp>
      <p:sp>
        <p:nvSpPr>
          <p:cNvPr id="891" name="Google Shape;891;p79"/>
          <p:cNvSpPr txBox="1"/>
          <p:nvPr>
            <p:ph idx="1" type="body"/>
          </p:nvPr>
        </p:nvSpPr>
        <p:spPr>
          <a:xfrm>
            <a:off x="311700" y="582875"/>
            <a:ext cx="8520600" cy="4380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solidFill>
                  <a:schemeClr val="dk1"/>
                </a:solidFill>
              </a:rPr>
              <a:t>Load Pre trained model. Input : 224 X 224</a:t>
            </a:r>
            <a:endParaRPr>
              <a:solidFill>
                <a:schemeClr val="dk1"/>
              </a:solidFill>
            </a:endParaRPr>
          </a:p>
          <a:p>
            <a:pPr indent="0" lvl="0" marL="0" rtl="0" algn="l">
              <a:spcBef>
                <a:spcPts val="1200"/>
              </a:spcBef>
              <a:spcAft>
                <a:spcPts val="0"/>
              </a:spcAft>
              <a:buNone/>
            </a:pPr>
            <a:r>
              <a:rPr lang="en-GB">
                <a:solidFill>
                  <a:schemeClr val="dk1"/>
                </a:solidFill>
              </a:rPr>
              <a:t>Dense layer :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Batch size: 32, Learning Rate : 0.001, Optimizer: Adam, Loss function: categorical </a:t>
            </a:r>
            <a:r>
              <a:rPr lang="en-GB">
                <a:solidFill>
                  <a:schemeClr val="dk1"/>
                </a:solidFill>
              </a:rPr>
              <a:t>cross entropy</a:t>
            </a:r>
            <a:endParaRPr>
              <a:solidFill>
                <a:schemeClr val="dk1"/>
              </a:solidFill>
            </a:endParaRPr>
          </a:p>
          <a:p>
            <a:pPr indent="0" lvl="0" marL="0" rtl="0" algn="l">
              <a:spcBef>
                <a:spcPts val="1200"/>
              </a:spcBef>
              <a:spcAft>
                <a:spcPts val="0"/>
              </a:spcAft>
              <a:buNone/>
            </a:pPr>
            <a:r>
              <a:rPr lang="en-GB">
                <a:solidFill>
                  <a:schemeClr val="dk1"/>
                </a:solidFill>
              </a:rPr>
              <a:t>Epocs: 20 for InceptionV3 and ResNet50</a:t>
            </a:r>
            <a:endParaRPr>
              <a:solidFill>
                <a:schemeClr val="dk1"/>
              </a:solidFill>
            </a:endParaRPr>
          </a:p>
          <a:p>
            <a:pPr indent="0" lvl="0" marL="0" rtl="0" algn="l">
              <a:spcBef>
                <a:spcPts val="1200"/>
              </a:spcBef>
              <a:spcAft>
                <a:spcPts val="0"/>
              </a:spcAft>
              <a:buNone/>
            </a:pPr>
            <a:r>
              <a:rPr lang="en-GB">
                <a:solidFill>
                  <a:schemeClr val="dk1"/>
                </a:solidFill>
              </a:rPr>
              <a:t>	    10 for EfficientNet B5 and DenseNet169</a:t>
            </a:r>
            <a:endParaRPr>
              <a:solidFill>
                <a:schemeClr val="dk1"/>
              </a:solidFill>
            </a:endParaRPr>
          </a:p>
          <a:p>
            <a:pPr indent="0" lvl="0" marL="0" rtl="0" algn="l">
              <a:spcBef>
                <a:spcPts val="1200"/>
              </a:spcBef>
              <a:spcAft>
                <a:spcPts val="1200"/>
              </a:spcAft>
              <a:buNone/>
            </a:pPr>
            <a:r>
              <a:rPr lang="en-GB">
                <a:solidFill>
                  <a:schemeClr val="dk1"/>
                </a:solidFill>
              </a:rPr>
              <a:t>Output: (None, 512)</a:t>
            </a:r>
            <a:endParaRPr>
              <a:solidFill>
                <a:schemeClr val="dk1"/>
              </a:solidFill>
            </a:endParaRPr>
          </a:p>
        </p:txBody>
      </p:sp>
      <p:sp>
        <p:nvSpPr>
          <p:cNvPr id="892" name="Google Shape;892;p79"/>
          <p:cNvSpPr/>
          <p:nvPr/>
        </p:nvSpPr>
        <p:spPr>
          <a:xfrm rot="5400000">
            <a:off x="700800" y="904200"/>
            <a:ext cx="277200" cy="141300"/>
          </a:xfrm>
          <a:prstGeom prst="rightArrow">
            <a:avLst>
              <a:gd fmla="val 50000" name="adj1"/>
              <a:gd fmla="val 50000" name="adj2"/>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3" name="Google Shape;893;p79"/>
          <p:cNvSpPr/>
          <p:nvPr/>
        </p:nvSpPr>
        <p:spPr>
          <a:xfrm>
            <a:off x="1839925" y="1189575"/>
            <a:ext cx="4599900" cy="2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Global average pooling 2D</a:t>
            </a:r>
            <a:endParaRPr/>
          </a:p>
        </p:txBody>
      </p:sp>
      <p:sp>
        <p:nvSpPr>
          <p:cNvPr id="894" name="Google Shape;894;p79"/>
          <p:cNvSpPr/>
          <p:nvPr/>
        </p:nvSpPr>
        <p:spPr>
          <a:xfrm>
            <a:off x="1839925" y="1545188"/>
            <a:ext cx="4599900" cy="2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Dense 1024 ( activation= ReLu, Regularization L2= 0.1</a:t>
            </a:r>
            <a:endParaRPr/>
          </a:p>
        </p:txBody>
      </p:sp>
      <p:sp>
        <p:nvSpPr>
          <p:cNvPr id="895" name="Google Shape;895;p79"/>
          <p:cNvSpPr/>
          <p:nvPr/>
        </p:nvSpPr>
        <p:spPr>
          <a:xfrm>
            <a:off x="1839925" y="1866463"/>
            <a:ext cx="4599900" cy="2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BatchNormalization</a:t>
            </a:r>
            <a:endParaRPr/>
          </a:p>
        </p:txBody>
      </p:sp>
      <p:sp>
        <p:nvSpPr>
          <p:cNvPr id="896" name="Google Shape;896;p79"/>
          <p:cNvSpPr/>
          <p:nvPr/>
        </p:nvSpPr>
        <p:spPr>
          <a:xfrm>
            <a:off x="1839925" y="2437050"/>
            <a:ext cx="4599900" cy="2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Dense 512 ( activation= ReLu, Regularization L2= 0.1</a:t>
            </a:r>
            <a:endParaRPr/>
          </a:p>
        </p:txBody>
      </p:sp>
      <p:sp>
        <p:nvSpPr>
          <p:cNvPr id="897" name="Google Shape;897;p79"/>
          <p:cNvSpPr/>
          <p:nvPr/>
        </p:nvSpPr>
        <p:spPr>
          <a:xfrm>
            <a:off x="1839925" y="2187725"/>
            <a:ext cx="4599900" cy="2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DropOut = 0.2</a:t>
            </a:r>
            <a:endParaRPr/>
          </a:p>
        </p:txBody>
      </p:sp>
      <p:sp>
        <p:nvSpPr>
          <p:cNvPr id="898" name="Google Shape;898;p79"/>
          <p:cNvSpPr/>
          <p:nvPr/>
        </p:nvSpPr>
        <p:spPr>
          <a:xfrm>
            <a:off x="1839925" y="2686363"/>
            <a:ext cx="4599900" cy="2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BatchNormalization</a:t>
            </a:r>
            <a:endParaRPr/>
          </a:p>
        </p:txBody>
      </p:sp>
      <p:sp>
        <p:nvSpPr>
          <p:cNvPr id="899" name="Google Shape;899;p79"/>
          <p:cNvSpPr/>
          <p:nvPr/>
        </p:nvSpPr>
        <p:spPr>
          <a:xfrm>
            <a:off x="1839925" y="2935688"/>
            <a:ext cx="4599900" cy="2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DropOut = 0.2</a:t>
            </a:r>
            <a:endParaRPr/>
          </a:p>
        </p:txBody>
      </p:sp>
      <p:sp>
        <p:nvSpPr>
          <p:cNvPr id="900" name="Google Shape;900;p79"/>
          <p:cNvSpPr/>
          <p:nvPr/>
        </p:nvSpPr>
        <p:spPr>
          <a:xfrm>
            <a:off x="1839925" y="3185025"/>
            <a:ext cx="4599900" cy="20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				Softmax</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04" name="Shape 904"/>
        <p:cNvGrpSpPr/>
        <p:nvPr/>
      </p:nvGrpSpPr>
      <p:grpSpPr>
        <a:xfrm>
          <a:off x="0" y="0"/>
          <a:ext cx="0" cy="0"/>
          <a:chOff x="0" y="0"/>
          <a:chExt cx="0" cy="0"/>
        </a:xfrm>
      </p:grpSpPr>
      <p:sp>
        <p:nvSpPr>
          <p:cNvPr id="905" name="Google Shape;905;p80"/>
          <p:cNvSpPr txBox="1"/>
          <p:nvPr>
            <p:ph type="title"/>
          </p:nvPr>
        </p:nvSpPr>
        <p:spPr>
          <a:xfrm>
            <a:off x="311700" y="53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Meta Model : </a:t>
            </a:r>
            <a:endParaRPr/>
          </a:p>
        </p:txBody>
      </p:sp>
      <p:sp>
        <p:nvSpPr>
          <p:cNvPr id="906" name="Google Shape;906;p80"/>
          <p:cNvSpPr txBox="1"/>
          <p:nvPr>
            <p:ph idx="1" type="body"/>
          </p:nvPr>
        </p:nvSpPr>
        <p:spPr>
          <a:xfrm>
            <a:off x="311700" y="678550"/>
            <a:ext cx="8520600" cy="3890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chemeClr val="dk1"/>
                </a:solidFill>
              </a:rPr>
              <a:t>Load all 4 models.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Batch size: 6; Learning rate: 0.001; Optimizer: Adam</a:t>
            </a:r>
            <a:endParaRPr>
              <a:solidFill>
                <a:schemeClr val="dk1"/>
              </a:solidFill>
            </a:endParaRPr>
          </a:p>
          <a:p>
            <a:pPr indent="0" lvl="0" marL="0" rtl="0" algn="l">
              <a:spcBef>
                <a:spcPts val="1200"/>
              </a:spcBef>
              <a:spcAft>
                <a:spcPts val="0"/>
              </a:spcAft>
              <a:buNone/>
            </a:pPr>
            <a:r>
              <a:rPr lang="en-GB">
                <a:solidFill>
                  <a:schemeClr val="dk1"/>
                </a:solidFill>
              </a:rPr>
              <a:t>Epocs:60</a:t>
            </a:r>
            <a:endParaRPr>
              <a:solidFill>
                <a:schemeClr val="dk1"/>
              </a:solidFill>
            </a:endParaRPr>
          </a:p>
          <a:p>
            <a:pPr indent="0" lvl="0" marL="0" rtl="0" algn="l">
              <a:spcBef>
                <a:spcPts val="1200"/>
              </a:spcBef>
              <a:spcAft>
                <a:spcPts val="1200"/>
              </a:spcAft>
              <a:buNone/>
            </a:pPr>
            <a:r>
              <a:rPr lang="en-GB">
                <a:solidFill>
                  <a:schemeClr val="dk1"/>
                </a:solidFill>
              </a:rPr>
              <a:t>Loss Function: categorical cross entropy</a:t>
            </a:r>
            <a:endParaRPr>
              <a:solidFill>
                <a:schemeClr val="dk1"/>
              </a:solidFill>
            </a:endParaRPr>
          </a:p>
        </p:txBody>
      </p:sp>
      <p:sp>
        <p:nvSpPr>
          <p:cNvPr id="907" name="Google Shape;907;p80"/>
          <p:cNvSpPr/>
          <p:nvPr/>
        </p:nvSpPr>
        <p:spPr>
          <a:xfrm rot="5400000">
            <a:off x="1027050" y="1143450"/>
            <a:ext cx="277200" cy="141300"/>
          </a:xfrm>
          <a:prstGeom prst="rightArrow">
            <a:avLst>
              <a:gd fmla="val 50000" name="adj1"/>
              <a:gd fmla="val 50000" name="adj2"/>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8" name="Google Shape;908;p80"/>
          <p:cNvSpPr/>
          <p:nvPr/>
        </p:nvSpPr>
        <p:spPr>
          <a:xfrm>
            <a:off x="126825" y="1385375"/>
            <a:ext cx="2169900" cy="2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Concatenation layer</a:t>
            </a:r>
            <a:endParaRPr/>
          </a:p>
        </p:txBody>
      </p:sp>
      <p:sp>
        <p:nvSpPr>
          <p:cNvPr id="909" name="Google Shape;909;p80"/>
          <p:cNvSpPr/>
          <p:nvPr/>
        </p:nvSpPr>
        <p:spPr>
          <a:xfrm rot="5400000">
            <a:off x="1027050" y="1806950"/>
            <a:ext cx="277200" cy="141300"/>
          </a:xfrm>
          <a:prstGeom prst="rightArrow">
            <a:avLst>
              <a:gd fmla="val 50000" name="adj1"/>
              <a:gd fmla="val 50000" name="adj2"/>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0" name="Google Shape;910;p80"/>
          <p:cNvSpPr/>
          <p:nvPr/>
        </p:nvSpPr>
        <p:spPr>
          <a:xfrm>
            <a:off x="5879300" y="2016200"/>
            <a:ext cx="1985100" cy="2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Multi Input Generator</a:t>
            </a:r>
            <a:endParaRPr/>
          </a:p>
        </p:txBody>
      </p:sp>
      <p:sp>
        <p:nvSpPr>
          <p:cNvPr id="911" name="Google Shape;911;p80"/>
          <p:cNvSpPr/>
          <p:nvPr/>
        </p:nvSpPr>
        <p:spPr>
          <a:xfrm rot="5400000">
            <a:off x="1027050" y="2399563"/>
            <a:ext cx="277200" cy="141300"/>
          </a:xfrm>
          <a:prstGeom prst="rightArrow">
            <a:avLst>
              <a:gd fmla="val 50000" name="adj1"/>
              <a:gd fmla="val 50000" name="adj2"/>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2" name="Google Shape;912;p80"/>
          <p:cNvSpPr/>
          <p:nvPr/>
        </p:nvSpPr>
        <p:spPr>
          <a:xfrm>
            <a:off x="126825" y="2016200"/>
            <a:ext cx="4301100" cy="2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2 Dense Layer, L2 regularization 0.5, drop out 0.5</a:t>
            </a:r>
            <a:endParaRPr/>
          </a:p>
        </p:txBody>
      </p:sp>
      <p:sp>
        <p:nvSpPr>
          <p:cNvPr id="913" name="Google Shape;913;p80"/>
          <p:cNvSpPr/>
          <p:nvPr/>
        </p:nvSpPr>
        <p:spPr>
          <a:xfrm>
            <a:off x="126825" y="2608825"/>
            <a:ext cx="1865400" cy="2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Softmax </a:t>
            </a:r>
            <a:endParaRPr/>
          </a:p>
        </p:txBody>
      </p:sp>
      <p:sp>
        <p:nvSpPr>
          <p:cNvPr id="914" name="Google Shape;914;p80"/>
          <p:cNvSpPr/>
          <p:nvPr/>
        </p:nvSpPr>
        <p:spPr>
          <a:xfrm rot="5400000">
            <a:off x="6779675" y="2399575"/>
            <a:ext cx="277200" cy="141300"/>
          </a:xfrm>
          <a:prstGeom prst="rightArrow">
            <a:avLst>
              <a:gd fmla="val 50000" name="adj1"/>
              <a:gd fmla="val 50000" name="adj2"/>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p80"/>
          <p:cNvSpPr/>
          <p:nvPr/>
        </p:nvSpPr>
        <p:spPr>
          <a:xfrm>
            <a:off x="5786900" y="2647050"/>
            <a:ext cx="2169900" cy="27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Training Data</a:t>
            </a:r>
            <a:endParaRPr/>
          </a:p>
        </p:txBody>
      </p:sp>
      <p:sp>
        <p:nvSpPr>
          <p:cNvPr id="916" name="Google Shape;916;p80"/>
          <p:cNvSpPr/>
          <p:nvPr/>
        </p:nvSpPr>
        <p:spPr>
          <a:xfrm rot="10800000">
            <a:off x="3327225" y="2715000"/>
            <a:ext cx="1940700" cy="141300"/>
          </a:xfrm>
          <a:prstGeom prst="rightArrow">
            <a:avLst>
              <a:gd fmla="val 50000" name="adj1"/>
              <a:gd fmla="val 50000" name="adj2"/>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0" name="Shape 920"/>
        <p:cNvGrpSpPr/>
        <p:nvPr/>
      </p:nvGrpSpPr>
      <p:grpSpPr>
        <a:xfrm>
          <a:off x="0" y="0"/>
          <a:ext cx="0" cy="0"/>
          <a:chOff x="0" y="0"/>
          <a:chExt cx="0" cy="0"/>
        </a:xfrm>
      </p:grpSpPr>
      <p:sp>
        <p:nvSpPr>
          <p:cNvPr id="921" name="Google Shape;921;p8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1"/>
                </a:solidFill>
              </a:rPr>
              <a:t>Performance Analysis of the Ensemble Model with 3 approaches:</a:t>
            </a:r>
            <a:endParaRPr b="1">
              <a:solidFill>
                <a:schemeClr val="lt1"/>
              </a:solidFill>
            </a:endParaRPr>
          </a:p>
          <a:p>
            <a:pPr indent="0" lvl="0" marL="0" rtl="0" algn="l">
              <a:spcBef>
                <a:spcPts val="0"/>
              </a:spcBef>
              <a:spcAft>
                <a:spcPts val="0"/>
              </a:spcAft>
              <a:buNone/>
            </a:pPr>
            <a:r>
              <a:t/>
            </a:r>
            <a:endParaRPr/>
          </a:p>
        </p:txBody>
      </p:sp>
      <p:sp>
        <p:nvSpPr>
          <p:cNvPr id="922" name="Google Shape;922;p81"/>
          <p:cNvSpPr txBox="1"/>
          <p:nvPr>
            <p:ph idx="1" type="body"/>
          </p:nvPr>
        </p:nvSpPr>
        <p:spPr>
          <a:xfrm>
            <a:off x="176150" y="1152475"/>
            <a:ext cx="8656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solidFill>
                <a:schemeClr val="dk1"/>
              </a:solidFill>
            </a:endParaRPr>
          </a:p>
        </p:txBody>
      </p:sp>
      <p:graphicFrame>
        <p:nvGraphicFramePr>
          <p:cNvPr id="923" name="Google Shape;923;p81"/>
          <p:cNvGraphicFramePr/>
          <p:nvPr/>
        </p:nvGraphicFramePr>
        <p:xfrm>
          <a:off x="952500" y="1152450"/>
          <a:ext cx="3000000" cy="3000000"/>
        </p:xfrm>
        <a:graphic>
          <a:graphicData uri="http://schemas.openxmlformats.org/drawingml/2006/table">
            <a:tbl>
              <a:tblPr>
                <a:noFill/>
                <a:tableStyleId>{0AB9F046-07AE-40A7-B56F-B7734C470536}</a:tableStyleId>
              </a:tblPr>
              <a:tblGrid>
                <a:gridCol w="1447800"/>
                <a:gridCol w="1447800"/>
                <a:gridCol w="1447800"/>
                <a:gridCol w="1447800"/>
                <a:gridCol w="1447800"/>
              </a:tblGrid>
              <a:tr h="1188825">
                <a:tc>
                  <a:txBody>
                    <a:bodyPr/>
                    <a:lstStyle/>
                    <a:p>
                      <a:pPr indent="0" lvl="0" marL="0" rtl="0" algn="l">
                        <a:spcBef>
                          <a:spcPts val="0"/>
                        </a:spcBef>
                        <a:spcAft>
                          <a:spcPts val="0"/>
                        </a:spcAft>
                        <a:buNone/>
                      </a:pPr>
                      <a:r>
                        <a:rPr lang="en-GB"/>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1888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11888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924" name="Google Shape;924;p81"/>
          <p:cNvSpPr txBox="1"/>
          <p:nvPr/>
        </p:nvSpPr>
        <p:spPr>
          <a:xfrm>
            <a:off x="2400300" y="737638"/>
            <a:ext cx="13593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Precision</a:t>
            </a:r>
            <a:endParaRPr sz="1800">
              <a:solidFill>
                <a:schemeClr val="lt1"/>
              </a:solidFill>
            </a:endParaRPr>
          </a:p>
        </p:txBody>
      </p:sp>
      <p:sp>
        <p:nvSpPr>
          <p:cNvPr id="925" name="Google Shape;925;p81"/>
          <p:cNvSpPr txBox="1"/>
          <p:nvPr/>
        </p:nvSpPr>
        <p:spPr>
          <a:xfrm>
            <a:off x="2840350" y="972150"/>
            <a:ext cx="626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926" name="Google Shape;926;p81"/>
          <p:cNvSpPr txBox="1"/>
          <p:nvPr/>
        </p:nvSpPr>
        <p:spPr>
          <a:xfrm>
            <a:off x="5292400" y="698792"/>
            <a:ext cx="13593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F1 score</a:t>
            </a:r>
            <a:endParaRPr sz="1800">
              <a:solidFill>
                <a:schemeClr val="lt1"/>
              </a:solidFill>
            </a:endParaRPr>
          </a:p>
        </p:txBody>
      </p:sp>
      <p:sp>
        <p:nvSpPr>
          <p:cNvPr id="927" name="Google Shape;927;p81"/>
          <p:cNvSpPr txBox="1"/>
          <p:nvPr/>
        </p:nvSpPr>
        <p:spPr>
          <a:xfrm>
            <a:off x="6743700" y="698808"/>
            <a:ext cx="13593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Accuracy</a:t>
            </a:r>
            <a:endParaRPr sz="1800">
              <a:solidFill>
                <a:schemeClr val="lt1"/>
              </a:solidFill>
            </a:endParaRPr>
          </a:p>
        </p:txBody>
      </p:sp>
      <p:sp>
        <p:nvSpPr>
          <p:cNvPr id="928" name="Google Shape;928;p81"/>
          <p:cNvSpPr txBox="1"/>
          <p:nvPr/>
        </p:nvSpPr>
        <p:spPr>
          <a:xfrm>
            <a:off x="3892350" y="737654"/>
            <a:ext cx="13593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Recall</a:t>
            </a:r>
            <a:endParaRPr sz="1800">
              <a:solidFill>
                <a:schemeClr val="lt1"/>
              </a:solidFill>
            </a:endParaRPr>
          </a:p>
        </p:txBody>
      </p:sp>
      <p:sp>
        <p:nvSpPr>
          <p:cNvPr id="929" name="Google Shape;929;p81"/>
          <p:cNvSpPr txBox="1"/>
          <p:nvPr/>
        </p:nvSpPr>
        <p:spPr>
          <a:xfrm>
            <a:off x="952500" y="698800"/>
            <a:ext cx="13593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Approach</a:t>
            </a:r>
            <a:endParaRPr sz="1800">
              <a:solidFill>
                <a:schemeClr val="lt1"/>
              </a:solidFill>
            </a:endParaRPr>
          </a:p>
        </p:txBody>
      </p:sp>
      <p:sp>
        <p:nvSpPr>
          <p:cNvPr id="930" name="Google Shape;930;p81"/>
          <p:cNvSpPr txBox="1"/>
          <p:nvPr/>
        </p:nvSpPr>
        <p:spPr>
          <a:xfrm>
            <a:off x="1187475" y="1439750"/>
            <a:ext cx="135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1 Modified</a:t>
            </a:r>
            <a:endParaRPr sz="1800">
              <a:solidFill>
                <a:schemeClr val="lt1"/>
              </a:solidFill>
            </a:endParaRPr>
          </a:p>
          <a:p>
            <a:pPr indent="0" lvl="0" marL="0" rtl="0" algn="l">
              <a:spcBef>
                <a:spcPts val="0"/>
              </a:spcBef>
              <a:spcAft>
                <a:spcPts val="0"/>
              </a:spcAft>
              <a:buNone/>
            </a:pPr>
            <a:r>
              <a:rPr lang="en-GB" sz="1800">
                <a:solidFill>
                  <a:schemeClr val="lt1"/>
                </a:solidFill>
              </a:rPr>
              <a:t>approach</a:t>
            </a:r>
            <a:endParaRPr sz="1800">
              <a:solidFill>
                <a:schemeClr val="lt1"/>
              </a:solidFill>
            </a:endParaRPr>
          </a:p>
        </p:txBody>
      </p:sp>
      <p:sp>
        <p:nvSpPr>
          <p:cNvPr id="931" name="Google Shape;931;p81"/>
          <p:cNvSpPr txBox="1"/>
          <p:nvPr/>
        </p:nvSpPr>
        <p:spPr>
          <a:xfrm>
            <a:off x="1339875" y="1592150"/>
            <a:ext cx="135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p:txBody>
      </p:sp>
      <p:sp>
        <p:nvSpPr>
          <p:cNvPr id="932" name="Google Shape;932;p81"/>
          <p:cNvSpPr txBox="1"/>
          <p:nvPr/>
        </p:nvSpPr>
        <p:spPr>
          <a:xfrm>
            <a:off x="1041000" y="2671500"/>
            <a:ext cx="135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2</a:t>
            </a:r>
            <a:r>
              <a:rPr lang="en-GB" sz="1800">
                <a:solidFill>
                  <a:schemeClr val="lt1"/>
                </a:solidFill>
              </a:rPr>
              <a:t> Clahe</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933" name="Google Shape;933;p81"/>
          <p:cNvSpPr txBox="1"/>
          <p:nvPr/>
        </p:nvSpPr>
        <p:spPr>
          <a:xfrm>
            <a:off x="952500" y="3903250"/>
            <a:ext cx="1359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3 Ben Graham</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934" name="Google Shape;934;p81"/>
          <p:cNvSpPr txBox="1"/>
          <p:nvPr/>
        </p:nvSpPr>
        <p:spPr>
          <a:xfrm>
            <a:off x="2546750" y="1461500"/>
            <a:ext cx="1087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0.40</a:t>
            </a:r>
            <a:endParaRPr sz="1800">
              <a:solidFill>
                <a:schemeClr val="lt1"/>
              </a:solidFill>
            </a:endParaRPr>
          </a:p>
        </p:txBody>
      </p:sp>
      <p:sp>
        <p:nvSpPr>
          <p:cNvPr id="935" name="Google Shape;935;p81"/>
          <p:cNvSpPr txBox="1"/>
          <p:nvPr/>
        </p:nvSpPr>
        <p:spPr>
          <a:xfrm>
            <a:off x="3987525" y="1495250"/>
            <a:ext cx="1087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0.40</a:t>
            </a:r>
            <a:endParaRPr sz="1800">
              <a:solidFill>
                <a:schemeClr val="lt1"/>
              </a:solidFill>
            </a:endParaRPr>
          </a:p>
        </p:txBody>
      </p:sp>
      <p:sp>
        <p:nvSpPr>
          <p:cNvPr id="936" name="Google Shape;936;p81"/>
          <p:cNvSpPr txBox="1"/>
          <p:nvPr/>
        </p:nvSpPr>
        <p:spPr>
          <a:xfrm>
            <a:off x="5428300" y="1461500"/>
            <a:ext cx="1087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0.38</a:t>
            </a:r>
            <a:endParaRPr sz="1800">
              <a:solidFill>
                <a:schemeClr val="lt1"/>
              </a:solidFill>
            </a:endParaRPr>
          </a:p>
        </p:txBody>
      </p:sp>
      <p:sp>
        <p:nvSpPr>
          <p:cNvPr id="937" name="Google Shape;937;p81"/>
          <p:cNvSpPr txBox="1"/>
          <p:nvPr/>
        </p:nvSpPr>
        <p:spPr>
          <a:xfrm>
            <a:off x="6869075" y="1495250"/>
            <a:ext cx="1087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0.40</a:t>
            </a:r>
            <a:endParaRPr sz="1800">
              <a:solidFill>
                <a:schemeClr val="lt1"/>
              </a:solidFill>
            </a:endParaRPr>
          </a:p>
        </p:txBody>
      </p:sp>
      <p:sp>
        <p:nvSpPr>
          <p:cNvPr id="938" name="Google Shape;938;p81"/>
          <p:cNvSpPr txBox="1"/>
          <p:nvPr/>
        </p:nvSpPr>
        <p:spPr>
          <a:xfrm>
            <a:off x="2644600" y="2690275"/>
            <a:ext cx="6960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0.48</a:t>
            </a:r>
            <a:endParaRPr sz="1800">
              <a:solidFill>
                <a:schemeClr val="lt1"/>
              </a:solidFill>
            </a:endParaRPr>
          </a:p>
        </p:txBody>
      </p:sp>
      <p:sp>
        <p:nvSpPr>
          <p:cNvPr id="939" name="Google Shape;939;p81"/>
          <p:cNvSpPr txBox="1"/>
          <p:nvPr/>
        </p:nvSpPr>
        <p:spPr>
          <a:xfrm>
            <a:off x="4156250" y="2696875"/>
            <a:ext cx="6960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0.42</a:t>
            </a:r>
            <a:endParaRPr sz="1800">
              <a:solidFill>
                <a:schemeClr val="lt1"/>
              </a:solidFill>
            </a:endParaRPr>
          </a:p>
        </p:txBody>
      </p:sp>
      <p:sp>
        <p:nvSpPr>
          <p:cNvPr id="940" name="Google Shape;940;p81"/>
          <p:cNvSpPr txBox="1"/>
          <p:nvPr/>
        </p:nvSpPr>
        <p:spPr>
          <a:xfrm>
            <a:off x="5493650" y="2675800"/>
            <a:ext cx="6525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0.43</a:t>
            </a:r>
            <a:endParaRPr sz="1800">
              <a:solidFill>
                <a:schemeClr val="lt1"/>
              </a:solidFill>
            </a:endParaRPr>
          </a:p>
        </p:txBody>
      </p:sp>
      <p:sp>
        <p:nvSpPr>
          <p:cNvPr id="941" name="Google Shape;941;p81"/>
          <p:cNvSpPr txBox="1"/>
          <p:nvPr/>
        </p:nvSpPr>
        <p:spPr>
          <a:xfrm>
            <a:off x="7037950" y="2690275"/>
            <a:ext cx="6525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0.42</a:t>
            </a:r>
            <a:endParaRPr sz="1800">
              <a:solidFill>
                <a:schemeClr val="lt1"/>
              </a:solidFill>
            </a:endParaRPr>
          </a:p>
        </p:txBody>
      </p:sp>
      <p:sp>
        <p:nvSpPr>
          <p:cNvPr id="942" name="Google Shape;942;p81"/>
          <p:cNvSpPr txBox="1"/>
          <p:nvPr/>
        </p:nvSpPr>
        <p:spPr>
          <a:xfrm>
            <a:off x="2753350" y="4038675"/>
            <a:ext cx="761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0.34</a:t>
            </a:r>
            <a:endParaRPr sz="1800">
              <a:solidFill>
                <a:schemeClr val="lt1"/>
              </a:solidFill>
            </a:endParaRPr>
          </a:p>
        </p:txBody>
      </p:sp>
      <p:sp>
        <p:nvSpPr>
          <p:cNvPr id="943" name="Google Shape;943;p81"/>
          <p:cNvSpPr txBox="1"/>
          <p:nvPr/>
        </p:nvSpPr>
        <p:spPr>
          <a:xfrm>
            <a:off x="4123700" y="4010200"/>
            <a:ext cx="761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0.33</a:t>
            </a:r>
            <a:endParaRPr sz="1800">
              <a:solidFill>
                <a:schemeClr val="lt1"/>
              </a:solidFill>
            </a:endParaRPr>
          </a:p>
        </p:txBody>
      </p:sp>
      <p:sp>
        <p:nvSpPr>
          <p:cNvPr id="944" name="Google Shape;944;p81"/>
          <p:cNvSpPr txBox="1"/>
          <p:nvPr/>
        </p:nvSpPr>
        <p:spPr>
          <a:xfrm>
            <a:off x="5591500" y="4010200"/>
            <a:ext cx="761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0.33</a:t>
            </a:r>
            <a:endParaRPr sz="1800">
              <a:solidFill>
                <a:schemeClr val="lt1"/>
              </a:solidFill>
            </a:endParaRPr>
          </a:p>
        </p:txBody>
      </p:sp>
      <p:sp>
        <p:nvSpPr>
          <p:cNvPr id="945" name="Google Shape;945;p81"/>
          <p:cNvSpPr txBox="1"/>
          <p:nvPr/>
        </p:nvSpPr>
        <p:spPr>
          <a:xfrm>
            <a:off x="6983650" y="4010200"/>
            <a:ext cx="7611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0.33</a:t>
            </a: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nvSpPr>
        <p:spPr>
          <a:xfrm>
            <a:off x="-302250" y="0"/>
            <a:ext cx="9080700" cy="3314100"/>
          </a:xfrm>
          <a:prstGeom prst="rect">
            <a:avLst/>
          </a:prstGeom>
          <a:noFill/>
          <a:ln>
            <a:noFill/>
          </a:ln>
        </p:spPr>
        <p:txBody>
          <a:bodyPr anchorCtr="0" anchor="t" bIns="91425" lIns="91425" spcFirstLastPara="1" rIns="91425" wrap="square" tIns="91425">
            <a:spAutoFit/>
          </a:bodyPr>
          <a:lstStyle/>
          <a:p>
            <a:pPr indent="-342900" lvl="1" marL="914400" rtl="0" algn="l">
              <a:lnSpc>
                <a:spcPct val="115000"/>
              </a:lnSpc>
              <a:spcBef>
                <a:spcPts val="1500"/>
              </a:spcBef>
              <a:spcAft>
                <a:spcPts val="0"/>
              </a:spcAft>
              <a:buClr>
                <a:srgbClr val="0D0D0D"/>
              </a:buClr>
              <a:buSzPts val="1800"/>
              <a:buFont typeface="Roboto"/>
              <a:buChar char="●"/>
            </a:pPr>
            <a:r>
              <a:rPr lang="en-GB" sz="1800">
                <a:solidFill>
                  <a:srgbClr val="0D0D0D"/>
                </a:solidFill>
                <a:highlight>
                  <a:srgbClr val="FFFFFF"/>
                </a:highlight>
                <a:latin typeface="Roboto"/>
                <a:ea typeface="Roboto"/>
                <a:cs typeface="Roboto"/>
                <a:sym typeface="Roboto"/>
              </a:rPr>
              <a:t>The model is designed to classify the severity of diabetic retinopathy into five grades:</a:t>
            </a:r>
            <a:endParaRPr sz="1800">
              <a:solidFill>
                <a:srgbClr val="0D0D0D"/>
              </a:solidFill>
              <a:highlight>
                <a:srgbClr val="FFFFFF"/>
              </a:highlight>
              <a:latin typeface="Roboto"/>
              <a:ea typeface="Roboto"/>
              <a:cs typeface="Roboto"/>
              <a:sym typeface="Roboto"/>
            </a:endParaRPr>
          </a:p>
          <a:p>
            <a:pPr indent="-342900" lvl="3" marL="1828800" rtl="0" algn="l">
              <a:lnSpc>
                <a:spcPct val="115000"/>
              </a:lnSpc>
              <a:spcBef>
                <a:spcPts val="0"/>
              </a:spcBef>
              <a:spcAft>
                <a:spcPts val="0"/>
              </a:spcAft>
              <a:buClr>
                <a:srgbClr val="0D0D0D"/>
              </a:buClr>
              <a:buSzPts val="1800"/>
              <a:buFont typeface="Roboto"/>
              <a:buAutoNum type="arabicPeriod"/>
            </a:pPr>
            <a:r>
              <a:rPr lang="en-GB" sz="1800">
                <a:solidFill>
                  <a:srgbClr val="0D0D0D"/>
                </a:solidFill>
                <a:highlight>
                  <a:srgbClr val="FFFFFF"/>
                </a:highlight>
                <a:latin typeface="Roboto"/>
                <a:ea typeface="Roboto"/>
                <a:cs typeface="Roboto"/>
                <a:sym typeface="Roboto"/>
              </a:rPr>
              <a:t>No DR (Grade 0): No signs of diabetic retinopathy.</a:t>
            </a:r>
            <a:endParaRPr sz="1800">
              <a:solidFill>
                <a:srgbClr val="0D0D0D"/>
              </a:solidFill>
              <a:highlight>
                <a:srgbClr val="FFFFFF"/>
              </a:highlight>
              <a:latin typeface="Roboto"/>
              <a:ea typeface="Roboto"/>
              <a:cs typeface="Roboto"/>
              <a:sym typeface="Roboto"/>
            </a:endParaRPr>
          </a:p>
          <a:p>
            <a:pPr indent="-342900" lvl="3" marL="1828800" rtl="0" algn="l">
              <a:lnSpc>
                <a:spcPct val="115000"/>
              </a:lnSpc>
              <a:spcBef>
                <a:spcPts val="0"/>
              </a:spcBef>
              <a:spcAft>
                <a:spcPts val="0"/>
              </a:spcAft>
              <a:buClr>
                <a:srgbClr val="0D0D0D"/>
              </a:buClr>
              <a:buSzPts val="1800"/>
              <a:buFont typeface="Roboto"/>
              <a:buAutoNum type="arabicPeriod"/>
            </a:pPr>
            <a:r>
              <a:rPr lang="en-GB" sz="1800">
                <a:solidFill>
                  <a:srgbClr val="0D0D0D"/>
                </a:solidFill>
                <a:highlight>
                  <a:srgbClr val="FFFFFF"/>
                </a:highlight>
                <a:latin typeface="Roboto"/>
                <a:ea typeface="Roboto"/>
                <a:cs typeface="Roboto"/>
                <a:sym typeface="Roboto"/>
              </a:rPr>
              <a:t>Mild DR (Grade 1): Minor abnormalities, no significant damage.</a:t>
            </a:r>
            <a:endParaRPr sz="1800">
              <a:solidFill>
                <a:srgbClr val="0D0D0D"/>
              </a:solidFill>
              <a:highlight>
                <a:srgbClr val="FFFFFF"/>
              </a:highlight>
              <a:latin typeface="Roboto"/>
              <a:ea typeface="Roboto"/>
              <a:cs typeface="Roboto"/>
              <a:sym typeface="Roboto"/>
            </a:endParaRPr>
          </a:p>
          <a:p>
            <a:pPr indent="-342900" lvl="3" marL="1828800" rtl="0" algn="l">
              <a:lnSpc>
                <a:spcPct val="115000"/>
              </a:lnSpc>
              <a:spcBef>
                <a:spcPts val="0"/>
              </a:spcBef>
              <a:spcAft>
                <a:spcPts val="0"/>
              </a:spcAft>
              <a:buClr>
                <a:srgbClr val="0D0D0D"/>
              </a:buClr>
              <a:buSzPts val="1800"/>
              <a:buFont typeface="Roboto"/>
              <a:buAutoNum type="arabicPeriod"/>
            </a:pPr>
            <a:r>
              <a:rPr lang="en-GB" sz="1800">
                <a:solidFill>
                  <a:srgbClr val="0D0D0D"/>
                </a:solidFill>
                <a:highlight>
                  <a:srgbClr val="FFFFFF"/>
                </a:highlight>
                <a:latin typeface="Roboto"/>
                <a:ea typeface="Roboto"/>
                <a:cs typeface="Roboto"/>
                <a:sym typeface="Roboto"/>
              </a:rPr>
              <a:t>Moderate DR (Grade 2): Noticeable damage, not severe.</a:t>
            </a:r>
            <a:endParaRPr sz="1800">
              <a:solidFill>
                <a:srgbClr val="0D0D0D"/>
              </a:solidFill>
              <a:highlight>
                <a:srgbClr val="FFFFFF"/>
              </a:highlight>
              <a:latin typeface="Roboto"/>
              <a:ea typeface="Roboto"/>
              <a:cs typeface="Roboto"/>
              <a:sym typeface="Roboto"/>
            </a:endParaRPr>
          </a:p>
          <a:p>
            <a:pPr indent="-342900" lvl="3" marL="1828800" rtl="0" algn="l">
              <a:lnSpc>
                <a:spcPct val="115000"/>
              </a:lnSpc>
              <a:spcBef>
                <a:spcPts val="0"/>
              </a:spcBef>
              <a:spcAft>
                <a:spcPts val="0"/>
              </a:spcAft>
              <a:buClr>
                <a:srgbClr val="0D0D0D"/>
              </a:buClr>
              <a:buSzPts val="1800"/>
              <a:buFont typeface="Roboto"/>
              <a:buAutoNum type="arabicPeriod"/>
            </a:pPr>
            <a:r>
              <a:rPr lang="en-GB" sz="1800">
                <a:solidFill>
                  <a:srgbClr val="0D0D0D"/>
                </a:solidFill>
                <a:highlight>
                  <a:srgbClr val="FFFFFF"/>
                </a:highlight>
                <a:latin typeface="Roboto"/>
                <a:ea typeface="Roboto"/>
                <a:cs typeface="Roboto"/>
                <a:sym typeface="Roboto"/>
              </a:rPr>
              <a:t>Severe DR (Grade 3): Significant damage, risk of vision loss.</a:t>
            </a:r>
            <a:endParaRPr sz="1800">
              <a:solidFill>
                <a:srgbClr val="0D0D0D"/>
              </a:solidFill>
              <a:highlight>
                <a:srgbClr val="FFFFFF"/>
              </a:highlight>
              <a:latin typeface="Roboto"/>
              <a:ea typeface="Roboto"/>
              <a:cs typeface="Roboto"/>
              <a:sym typeface="Roboto"/>
            </a:endParaRPr>
          </a:p>
          <a:p>
            <a:pPr indent="-342900" lvl="3" marL="1828800" rtl="0" algn="l">
              <a:lnSpc>
                <a:spcPct val="115000"/>
              </a:lnSpc>
              <a:spcBef>
                <a:spcPts val="0"/>
              </a:spcBef>
              <a:spcAft>
                <a:spcPts val="0"/>
              </a:spcAft>
              <a:buClr>
                <a:srgbClr val="0D0D0D"/>
              </a:buClr>
              <a:buSzPts val="1800"/>
              <a:buFont typeface="Roboto"/>
              <a:buAutoNum type="arabicPeriod"/>
            </a:pPr>
            <a:r>
              <a:rPr lang="en-GB" sz="1800">
                <a:solidFill>
                  <a:srgbClr val="0D0D0D"/>
                </a:solidFill>
                <a:highlight>
                  <a:srgbClr val="FFFFFF"/>
                </a:highlight>
                <a:latin typeface="Roboto"/>
                <a:ea typeface="Roboto"/>
                <a:cs typeface="Roboto"/>
                <a:sym typeface="Roboto"/>
              </a:rPr>
              <a:t>Proliferative DR (Grade 4): Advanced stage, serious risk of blindness.</a:t>
            </a:r>
            <a:endParaRPr sz="1800">
              <a:solidFill>
                <a:srgbClr val="0D0D0D"/>
              </a:solidFill>
              <a:highlight>
                <a:srgbClr val="FFFFFF"/>
              </a:highlight>
              <a:latin typeface="Roboto"/>
              <a:ea typeface="Roboto"/>
              <a:cs typeface="Roboto"/>
              <a:sym typeface="Roboto"/>
            </a:endParaRPr>
          </a:p>
          <a:p>
            <a:pPr indent="-342900" lvl="1" marL="914400" rtl="0" algn="l">
              <a:lnSpc>
                <a:spcPct val="115000"/>
              </a:lnSpc>
              <a:spcBef>
                <a:spcPts val="0"/>
              </a:spcBef>
              <a:spcAft>
                <a:spcPts val="0"/>
              </a:spcAft>
              <a:buClr>
                <a:srgbClr val="0D0D0D"/>
              </a:buClr>
              <a:buSzPts val="1800"/>
              <a:buFont typeface="Roboto"/>
              <a:buChar char="●"/>
            </a:pPr>
            <a:r>
              <a:rPr lang="en-GB" sz="1800">
                <a:solidFill>
                  <a:srgbClr val="0D0D0D"/>
                </a:solidFill>
                <a:highlight>
                  <a:srgbClr val="FFFFFF"/>
                </a:highlight>
                <a:latin typeface="Roboto"/>
                <a:ea typeface="Roboto"/>
                <a:cs typeface="Roboto"/>
                <a:sym typeface="Roboto"/>
              </a:rPr>
              <a:t>Once trained, the model can analyze new fundus images and predict the grade of diabetic retinopathy.</a:t>
            </a:r>
            <a:endParaRPr sz="1800">
              <a:solidFill>
                <a:srgbClr val="0D0D0D"/>
              </a:solidFill>
              <a:highlight>
                <a:srgbClr val="FFFFFF"/>
              </a:highlight>
              <a:latin typeface="Roboto"/>
              <a:ea typeface="Roboto"/>
              <a:cs typeface="Roboto"/>
              <a:sym typeface="Roboto"/>
            </a:endParaRPr>
          </a:p>
          <a:p>
            <a:pPr indent="0" lvl="0" marL="0" rtl="0" algn="l">
              <a:spcBef>
                <a:spcPts val="60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9" name="Shape 949"/>
        <p:cNvGrpSpPr/>
        <p:nvPr/>
      </p:nvGrpSpPr>
      <p:grpSpPr>
        <a:xfrm>
          <a:off x="0" y="0"/>
          <a:ext cx="0" cy="0"/>
          <a:chOff x="0" y="0"/>
          <a:chExt cx="0" cy="0"/>
        </a:xfrm>
      </p:grpSpPr>
      <p:sp>
        <p:nvSpPr>
          <p:cNvPr id="950" name="Google Shape;950;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951" name="Google Shape;951;p82"/>
          <p:cNvPicPr preferRelativeResize="0"/>
          <p:nvPr/>
        </p:nvPicPr>
        <p:blipFill>
          <a:blip r:embed="rId3">
            <a:alphaModFix/>
          </a:blip>
          <a:stretch>
            <a:fillRect/>
          </a:stretch>
        </p:blipFill>
        <p:spPr>
          <a:xfrm>
            <a:off x="219650" y="580675"/>
            <a:ext cx="4323363" cy="3979975"/>
          </a:xfrm>
          <a:prstGeom prst="rect">
            <a:avLst/>
          </a:prstGeom>
          <a:noFill/>
          <a:ln>
            <a:noFill/>
          </a:ln>
        </p:spPr>
      </p:pic>
      <p:pic>
        <p:nvPicPr>
          <p:cNvPr id="952" name="Google Shape;952;p82"/>
          <p:cNvPicPr preferRelativeResize="0"/>
          <p:nvPr/>
        </p:nvPicPr>
        <p:blipFill>
          <a:blip r:embed="rId4">
            <a:alphaModFix/>
          </a:blip>
          <a:stretch>
            <a:fillRect/>
          </a:stretch>
        </p:blipFill>
        <p:spPr>
          <a:xfrm>
            <a:off x="4820625" y="580675"/>
            <a:ext cx="4323375" cy="3979975"/>
          </a:xfrm>
          <a:prstGeom prst="rect">
            <a:avLst/>
          </a:prstGeom>
          <a:noFill/>
          <a:ln>
            <a:noFill/>
          </a:ln>
        </p:spPr>
      </p:pic>
      <p:sp>
        <p:nvSpPr>
          <p:cNvPr id="953" name="Google Shape;953;p82"/>
          <p:cNvSpPr txBox="1"/>
          <p:nvPr/>
        </p:nvSpPr>
        <p:spPr>
          <a:xfrm>
            <a:off x="415400" y="4350"/>
            <a:ext cx="4795500" cy="380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AutoNum type="arabicPeriod"/>
            </a:pPr>
            <a:r>
              <a:rPr lang="en-GB" sz="1800">
                <a:solidFill>
                  <a:schemeClr val="lt1"/>
                </a:solidFill>
              </a:rPr>
              <a:t>Modified Approach</a:t>
            </a:r>
            <a:endParaRPr sz="1800">
              <a:solidFill>
                <a:schemeClr val="lt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7" name="Shape 957"/>
        <p:cNvGrpSpPr/>
        <p:nvPr/>
      </p:nvGrpSpPr>
      <p:grpSpPr>
        <a:xfrm>
          <a:off x="0" y="0"/>
          <a:ext cx="0" cy="0"/>
          <a:chOff x="0" y="0"/>
          <a:chExt cx="0" cy="0"/>
        </a:xfrm>
      </p:grpSpPr>
      <p:sp>
        <p:nvSpPr>
          <p:cNvPr id="958" name="Google Shape;958;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For Preprocessing Approach CLAHE</a:t>
            </a:r>
            <a:endParaRPr>
              <a:solidFill>
                <a:schemeClr val="lt1"/>
              </a:solidFill>
            </a:endParaRPr>
          </a:p>
        </p:txBody>
      </p:sp>
      <p:sp>
        <p:nvSpPr>
          <p:cNvPr id="959" name="Google Shape;959;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0" name="Google Shape;960;p83"/>
          <p:cNvPicPr preferRelativeResize="0"/>
          <p:nvPr/>
        </p:nvPicPr>
        <p:blipFill>
          <a:blip r:embed="rId3">
            <a:alphaModFix/>
          </a:blip>
          <a:stretch>
            <a:fillRect/>
          </a:stretch>
        </p:blipFill>
        <p:spPr>
          <a:xfrm>
            <a:off x="311696" y="1152475"/>
            <a:ext cx="3951550" cy="3310099"/>
          </a:xfrm>
          <a:prstGeom prst="rect">
            <a:avLst/>
          </a:prstGeom>
          <a:noFill/>
          <a:ln>
            <a:noFill/>
          </a:ln>
        </p:spPr>
      </p:pic>
      <p:pic>
        <p:nvPicPr>
          <p:cNvPr id="961" name="Google Shape;961;p83"/>
          <p:cNvPicPr preferRelativeResize="0"/>
          <p:nvPr/>
        </p:nvPicPr>
        <p:blipFill>
          <a:blip r:embed="rId4">
            <a:alphaModFix/>
          </a:blip>
          <a:stretch>
            <a:fillRect/>
          </a:stretch>
        </p:blipFill>
        <p:spPr>
          <a:xfrm>
            <a:off x="4572000" y="1152475"/>
            <a:ext cx="4307900" cy="3416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5" name="Shape 965"/>
        <p:cNvGrpSpPr/>
        <p:nvPr/>
      </p:nvGrpSpPr>
      <p:grpSpPr>
        <a:xfrm>
          <a:off x="0" y="0"/>
          <a:ext cx="0" cy="0"/>
          <a:chOff x="0" y="0"/>
          <a:chExt cx="0" cy="0"/>
        </a:xfrm>
      </p:grpSpPr>
      <p:sp>
        <p:nvSpPr>
          <p:cNvPr id="966" name="Google Shape;96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67" name="Google Shape;967;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8" name="Google Shape;968;p84"/>
          <p:cNvPicPr preferRelativeResize="0"/>
          <p:nvPr/>
        </p:nvPicPr>
        <p:blipFill>
          <a:blip r:embed="rId3">
            <a:alphaModFix/>
          </a:blip>
          <a:stretch>
            <a:fillRect/>
          </a:stretch>
        </p:blipFill>
        <p:spPr>
          <a:xfrm>
            <a:off x="77375" y="628550"/>
            <a:ext cx="4339725" cy="3886425"/>
          </a:xfrm>
          <a:prstGeom prst="rect">
            <a:avLst/>
          </a:prstGeom>
          <a:noFill/>
          <a:ln>
            <a:noFill/>
          </a:ln>
        </p:spPr>
      </p:pic>
      <p:pic>
        <p:nvPicPr>
          <p:cNvPr id="969" name="Google Shape;969;p84"/>
          <p:cNvPicPr preferRelativeResize="0"/>
          <p:nvPr/>
        </p:nvPicPr>
        <p:blipFill>
          <a:blip r:embed="rId4">
            <a:alphaModFix/>
          </a:blip>
          <a:stretch>
            <a:fillRect/>
          </a:stretch>
        </p:blipFill>
        <p:spPr>
          <a:xfrm>
            <a:off x="4525850" y="628550"/>
            <a:ext cx="4545425" cy="3886425"/>
          </a:xfrm>
          <a:prstGeom prst="rect">
            <a:avLst/>
          </a:prstGeom>
          <a:noFill/>
          <a:ln>
            <a:noFill/>
          </a:ln>
        </p:spPr>
      </p:pic>
      <p:sp>
        <p:nvSpPr>
          <p:cNvPr id="970" name="Google Shape;970;p84"/>
          <p:cNvSpPr txBox="1"/>
          <p:nvPr>
            <p:ph type="title"/>
          </p:nvPr>
        </p:nvSpPr>
        <p:spPr>
          <a:xfrm>
            <a:off x="224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For Preprocessing Approach Ben Graham’s</a:t>
            </a:r>
            <a:endParaRPr>
              <a:solidFill>
                <a:schemeClr val="lt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4" name="Shape 974"/>
        <p:cNvGrpSpPr/>
        <p:nvPr/>
      </p:nvGrpSpPr>
      <p:grpSpPr>
        <a:xfrm>
          <a:off x="0" y="0"/>
          <a:ext cx="0" cy="0"/>
          <a:chOff x="0" y="0"/>
          <a:chExt cx="0" cy="0"/>
        </a:xfrm>
      </p:grpSpPr>
      <p:sp>
        <p:nvSpPr>
          <p:cNvPr id="975" name="Google Shape;975;p85"/>
          <p:cNvSpPr txBox="1"/>
          <p:nvPr>
            <p:ph type="title"/>
          </p:nvPr>
        </p:nvSpPr>
        <p:spPr>
          <a:xfrm>
            <a:off x="159450" y="86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lt1"/>
                </a:solidFill>
              </a:rPr>
              <a:t>Comparison</a:t>
            </a:r>
            <a:r>
              <a:rPr b="1" lang="en-GB">
                <a:solidFill>
                  <a:schemeClr val="lt1"/>
                </a:solidFill>
              </a:rPr>
              <a:t>:</a:t>
            </a:r>
            <a:endParaRPr b="1">
              <a:solidFill>
                <a:schemeClr val="lt1"/>
              </a:solidFill>
            </a:endParaRPr>
          </a:p>
        </p:txBody>
      </p:sp>
      <p:sp>
        <p:nvSpPr>
          <p:cNvPr id="976" name="Google Shape;976;p85"/>
          <p:cNvSpPr txBox="1"/>
          <p:nvPr/>
        </p:nvSpPr>
        <p:spPr>
          <a:xfrm>
            <a:off x="100050" y="1037400"/>
            <a:ext cx="87102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Approach 1: Clahe : This approach works better in class 0 and class 1. </a:t>
            </a:r>
            <a:endParaRPr sz="1800">
              <a:solidFill>
                <a:schemeClr val="lt1"/>
              </a:solidFill>
            </a:endParaRPr>
          </a:p>
          <a:p>
            <a:pPr indent="0" lvl="0" marL="0" rtl="0" algn="l">
              <a:spcBef>
                <a:spcPts val="0"/>
              </a:spcBef>
              <a:spcAft>
                <a:spcPts val="0"/>
              </a:spcAft>
              <a:buNone/>
            </a:pPr>
            <a:r>
              <a:rPr lang="en-GB" sz="1800">
                <a:solidFill>
                  <a:schemeClr val="lt1"/>
                </a:solidFill>
              </a:rPr>
              <a:t>Works good for class 4 also but false negative rate is high.</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Approach</a:t>
            </a:r>
            <a:r>
              <a:rPr lang="en-GB" sz="1800">
                <a:solidFill>
                  <a:schemeClr val="lt1"/>
                </a:solidFill>
              </a:rPr>
              <a:t> 2: Ben graham’s approach: This method shows moderate result for input (224 , 224) case.</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Approach 3: Modified approach: Significantly works better for grade 2, grade 3 and for grade 4 the false detection </a:t>
            </a:r>
            <a:r>
              <a:rPr lang="en-GB" sz="1800">
                <a:solidFill>
                  <a:schemeClr val="lt1"/>
                </a:solidFill>
              </a:rPr>
              <a:t>also</a:t>
            </a:r>
            <a:r>
              <a:rPr lang="en-GB" sz="1800">
                <a:solidFill>
                  <a:schemeClr val="lt1"/>
                </a:solidFill>
              </a:rPr>
              <a:t> spread </a:t>
            </a:r>
            <a:r>
              <a:rPr lang="en-GB" sz="1800">
                <a:solidFill>
                  <a:schemeClr val="lt1"/>
                </a:solidFill>
              </a:rPr>
              <a:t>within</a:t>
            </a:r>
            <a:r>
              <a:rPr lang="en-GB" sz="1800">
                <a:solidFill>
                  <a:schemeClr val="lt1"/>
                </a:solidFill>
              </a:rPr>
              <a:t> severe range.  </a:t>
            </a:r>
            <a:endParaRPr sz="1800">
              <a:solidFill>
                <a:schemeClr val="l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Scope of Ensemble model:</a:t>
            </a:r>
            <a:endParaRPr/>
          </a:p>
        </p:txBody>
      </p:sp>
      <p:sp>
        <p:nvSpPr>
          <p:cNvPr id="982" name="Google Shape;982;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1018"/>
              <a:buNone/>
            </a:pPr>
            <a:r>
              <a:rPr b="1" lang="en-GB" sz="1117">
                <a:solidFill>
                  <a:schemeClr val="dk1"/>
                </a:solidFill>
              </a:rPr>
              <a:t> </a:t>
            </a:r>
            <a:r>
              <a:rPr b="1" lang="en-GB" sz="1617">
                <a:solidFill>
                  <a:schemeClr val="dk1"/>
                </a:solidFill>
              </a:rPr>
              <a:t>1.  </a:t>
            </a:r>
            <a:r>
              <a:rPr lang="en-GB" sz="1487">
                <a:solidFill>
                  <a:schemeClr val="dk1"/>
                </a:solidFill>
              </a:rPr>
              <a:t>Combining multiple models can lead to more accurate and reliable predictions, have potential to </a:t>
            </a:r>
            <a:r>
              <a:rPr lang="en-GB" sz="1487">
                <a:solidFill>
                  <a:schemeClr val="dk1"/>
                </a:solidFill>
              </a:rPr>
              <a:t>implementation</a:t>
            </a:r>
            <a:r>
              <a:rPr lang="en-GB" sz="1487">
                <a:solidFill>
                  <a:schemeClr val="dk1"/>
                </a:solidFill>
              </a:rPr>
              <a:t> in clinical settings.</a:t>
            </a:r>
            <a:endParaRPr sz="1487">
              <a:solidFill>
                <a:schemeClr val="dk1"/>
              </a:solidFill>
            </a:endParaRPr>
          </a:p>
          <a:p>
            <a:pPr indent="0" lvl="0" marL="0" rtl="0" algn="l">
              <a:spcBef>
                <a:spcPts val="1200"/>
              </a:spcBef>
              <a:spcAft>
                <a:spcPts val="0"/>
              </a:spcAft>
              <a:buSzPts val="1018"/>
              <a:buNone/>
            </a:pPr>
            <a:r>
              <a:rPr b="1" lang="en-GB" sz="1487">
                <a:solidFill>
                  <a:schemeClr val="dk1"/>
                </a:solidFill>
              </a:rPr>
              <a:t>2.  </a:t>
            </a:r>
            <a:r>
              <a:rPr lang="en-GB" sz="1487">
                <a:solidFill>
                  <a:schemeClr val="dk1"/>
                </a:solidFill>
              </a:rPr>
              <a:t>Ensemble models can integrate various perspectives, enabling a </a:t>
            </a:r>
            <a:r>
              <a:rPr b="1" lang="en-GB" sz="1487">
                <a:solidFill>
                  <a:schemeClr val="dk1"/>
                </a:solidFill>
              </a:rPr>
              <a:t>comprehensive understanding of the relationships</a:t>
            </a:r>
            <a:r>
              <a:rPr lang="en-GB" sz="1487">
                <a:solidFill>
                  <a:schemeClr val="dk1"/>
                </a:solidFill>
              </a:rPr>
              <a:t> between different regions of medical images.</a:t>
            </a:r>
            <a:endParaRPr sz="1487">
              <a:solidFill>
                <a:schemeClr val="dk1"/>
              </a:solidFill>
            </a:endParaRPr>
          </a:p>
          <a:p>
            <a:pPr indent="0" lvl="0" marL="0" rtl="0" algn="l">
              <a:spcBef>
                <a:spcPts val="1200"/>
              </a:spcBef>
              <a:spcAft>
                <a:spcPts val="0"/>
              </a:spcAft>
              <a:buSzPts val="1018"/>
              <a:buNone/>
            </a:pPr>
            <a:r>
              <a:rPr b="1" lang="en-GB" sz="1487">
                <a:solidFill>
                  <a:schemeClr val="dk1"/>
                </a:solidFill>
              </a:rPr>
              <a:t>3. </a:t>
            </a:r>
            <a:r>
              <a:rPr lang="en-GB" sz="1487">
                <a:solidFill>
                  <a:schemeClr val="dk1"/>
                </a:solidFill>
              </a:rPr>
              <a:t>By aggregating the strengths of individual models, ensemble methods can provide more stable and </a:t>
            </a:r>
            <a:r>
              <a:rPr b="1" lang="en-GB" sz="1487">
                <a:solidFill>
                  <a:schemeClr val="dk1"/>
                </a:solidFill>
              </a:rPr>
              <a:t>robust predictions</a:t>
            </a:r>
            <a:r>
              <a:rPr lang="en-GB" sz="1487">
                <a:solidFill>
                  <a:schemeClr val="dk1"/>
                </a:solidFill>
              </a:rPr>
              <a:t>, </a:t>
            </a:r>
            <a:r>
              <a:rPr b="1" lang="en-GB" sz="1487">
                <a:solidFill>
                  <a:schemeClr val="dk1"/>
                </a:solidFill>
              </a:rPr>
              <a:t>reducing the likelihood of errors in diagnosis.</a:t>
            </a:r>
            <a:endParaRPr b="1" sz="1487">
              <a:solidFill>
                <a:schemeClr val="dk1"/>
              </a:solidFill>
            </a:endParaRPr>
          </a:p>
          <a:p>
            <a:pPr indent="0" lvl="0" marL="0" rtl="0" algn="l">
              <a:spcBef>
                <a:spcPts val="1200"/>
              </a:spcBef>
              <a:spcAft>
                <a:spcPts val="0"/>
              </a:spcAft>
              <a:buSzPts val="1018"/>
              <a:buNone/>
            </a:pPr>
            <a:r>
              <a:rPr b="1" lang="en-GB" sz="1487">
                <a:solidFill>
                  <a:schemeClr val="dk1"/>
                </a:solidFill>
              </a:rPr>
              <a:t>4. </a:t>
            </a:r>
            <a:r>
              <a:rPr lang="en-GB" sz="1487">
                <a:solidFill>
                  <a:schemeClr val="dk1"/>
                </a:solidFill>
              </a:rPr>
              <a:t>By implementing transfer learning the we can modify the already proven effective pre trained for our own task resulting </a:t>
            </a:r>
            <a:r>
              <a:rPr lang="en-GB" sz="1487">
                <a:solidFill>
                  <a:schemeClr val="dk1"/>
                </a:solidFill>
              </a:rPr>
              <a:t>development of effective models even with limited medical data. </a:t>
            </a:r>
            <a:endParaRPr sz="1487">
              <a:solidFill>
                <a:schemeClr val="dk1"/>
              </a:solidFill>
            </a:endParaRPr>
          </a:p>
          <a:p>
            <a:pPr indent="0" lvl="0" marL="457200" rtl="0" algn="l">
              <a:spcBef>
                <a:spcPts val="1200"/>
              </a:spcBef>
              <a:spcAft>
                <a:spcPts val="1200"/>
              </a:spcAft>
              <a:buSzPts val="1018"/>
              <a:buNone/>
            </a:pPr>
            <a:r>
              <a:t/>
            </a:r>
            <a:endParaRPr sz="2135"/>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Limitations of Ensemble model:</a:t>
            </a:r>
            <a:endParaRPr/>
          </a:p>
        </p:txBody>
      </p:sp>
      <p:sp>
        <p:nvSpPr>
          <p:cNvPr id="988" name="Google Shape;988;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600">
                <a:solidFill>
                  <a:schemeClr val="dk1"/>
                </a:solidFill>
              </a:rPr>
              <a:t>1.Ensemble models often </a:t>
            </a:r>
            <a:r>
              <a:rPr b="1" lang="en-GB" sz="1600">
                <a:solidFill>
                  <a:schemeClr val="dk1"/>
                </a:solidFill>
              </a:rPr>
              <a:t>require a large amount of data</a:t>
            </a:r>
            <a:r>
              <a:rPr lang="en-GB" sz="1600">
                <a:solidFill>
                  <a:schemeClr val="dk1"/>
                </a:solidFill>
              </a:rPr>
              <a:t> to train effectively, which can be a limitation in the medical field where labeled data is scarce.</a:t>
            </a:r>
            <a:endParaRPr sz="1600">
              <a:solidFill>
                <a:schemeClr val="dk1"/>
              </a:solidFill>
            </a:endParaRPr>
          </a:p>
          <a:p>
            <a:pPr indent="0" lvl="0" marL="0" rtl="0" algn="l">
              <a:spcBef>
                <a:spcPts val="1200"/>
              </a:spcBef>
              <a:spcAft>
                <a:spcPts val="0"/>
              </a:spcAft>
              <a:buClr>
                <a:schemeClr val="dk1"/>
              </a:buClr>
              <a:buSzPts val="1100"/>
              <a:buFont typeface="Arial"/>
              <a:buNone/>
            </a:pPr>
            <a:r>
              <a:rPr b="1" lang="en-GB" sz="1600">
                <a:solidFill>
                  <a:schemeClr val="dk1"/>
                </a:solidFill>
              </a:rPr>
              <a:t>2. </a:t>
            </a:r>
            <a:r>
              <a:rPr lang="en-GB" sz="1600">
                <a:solidFill>
                  <a:schemeClr val="dk1"/>
                </a:solidFill>
              </a:rPr>
              <a:t>Training and inference with ensemble models can be </a:t>
            </a:r>
            <a:r>
              <a:rPr b="1" lang="en-GB" sz="1600">
                <a:solidFill>
                  <a:schemeClr val="dk1"/>
                </a:solidFill>
              </a:rPr>
              <a:t>computationally expensive, requiring significant hardware resources.</a:t>
            </a:r>
            <a:endParaRPr b="1" sz="1600">
              <a:solidFill>
                <a:schemeClr val="dk1"/>
              </a:solidFill>
            </a:endParaRPr>
          </a:p>
          <a:p>
            <a:pPr indent="0" lvl="0" marL="0" rtl="0" algn="l">
              <a:spcBef>
                <a:spcPts val="1200"/>
              </a:spcBef>
              <a:spcAft>
                <a:spcPts val="0"/>
              </a:spcAft>
              <a:buClr>
                <a:schemeClr val="dk1"/>
              </a:buClr>
              <a:buSzPts val="1100"/>
              <a:buFont typeface="Arial"/>
              <a:buNone/>
            </a:pPr>
            <a:r>
              <a:rPr b="1" lang="en-GB" sz="1600">
                <a:solidFill>
                  <a:schemeClr val="dk1"/>
                </a:solidFill>
              </a:rPr>
              <a:t>3. </a:t>
            </a:r>
            <a:r>
              <a:rPr lang="en-GB" sz="1600">
                <a:solidFill>
                  <a:schemeClr val="dk1"/>
                </a:solidFill>
              </a:rPr>
              <a:t>Ensemble models might</a:t>
            </a:r>
            <a:r>
              <a:rPr b="1" lang="en-GB" sz="1600">
                <a:solidFill>
                  <a:schemeClr val="dk1"/>
                </a:solidFill>
              </a:rPr>
              <a:t> struggle with localizing specific features</a:t>
            </a:r>
            <a:r>
              <a:rPr lang="en-GB" sz="1600">
                <a:solidFill>
                  <a:schemeClr val="dk1"/>
                </a:solidFill>
              </a:rPr>
              <a:t> in medical images, which is crucial for precise diagnosis.</a:t>
            </a:r>
            <a:endParaRPr sz="1600">
              <a:solidFill>
                <a:schemeClr val="dk1"/>
              </a:solidFill>
            </a:endParaRPr>
          </a:p>
          <a:p>
            <a:pPr indent="0" lvl="0" marL="0" rtl="0" algn="l">
              <a:spcBef>
                <a:spcPts val="1200"/>
              </a:spcBef>
              <a:spcAft>
                <a:spcPts val="0"/>
              </a:spcAft>
              <a:buClr>
                <a:schemeClr val="dk1"/>
              </a:buClr>
              <a:buSzPts val="1100"/>
              <a:buFont typeface="Arial"/>
              <a:buNone/>
            </a:pPr>
            <a:r>
              <a:rPr b="1" lang="en-GB" sz="1600">
                <a:solidFill>
                  <a:schemeClr val="dk1"/>
                </a:solidFill>
              </a:rPr>
              <a:t>4</a:t>
            </a:r>
            <a:r>
              <a:rPr b="1" lang="en-GB" sz="1600">
                <a:solidFill>
                  <a:schemeClr val="dk1"/>
                </a:solidFill>
              </a:rPr>
              <a:t>. </a:t>
            </a:r>
            <a:r>
              <a:rPr lang="en-GB" sz="1600">
                <a:solidFill>
                  <a:schemeClr val="dk1"/>
                </a:solidFill>
              </a:rPr>
              <a:t>Transformer architecture performs significantly better result.</a:t>
            </a:r>
            <a:endParaRPr sz="16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8"/>
          <p:cNvSpPr txBox="1"/>
          <p:nvPr>
            <p:ph type="title"/>
          </p:nvPr>
        </p:nvSpPr>
        <p:spPr>
          <a:xfrm>
            <a:off x="25732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Direction:</a:t>
            </a:r>
            <a:endParaRPr/>
          </a:p>
        </p:txBody>
      </p:sp>
      <p:sp>
        <p:nvSpPr>
          <p:cNvPr id="994" name="Google Shape;994;p88"/>
          <p:cNvSpPr txBox="1"/>
          <p:nvPr>
            <p:ph idx="1" type="body"/>
          </p:nvPr>
        </p:nvSpPr>
        <p:spPr>
          <a:xfrm>
            <a:off x="311700" y="635050"/>
            <a:ext cx="8520600" cy="3618600"/>
          </a:xfrm>
          <a:prstGeom prst="rect">
            <a:avLst/>
          </a:prstGeom>
        </p:spPr>
        <p:txBody>
          <a:bodyPr anchorCtr="0" anchor="t" bIns="91425" lIns="91425" spcFirstLastPara="1" rIns="91425" wrap="square" tIns="91425">
            <a:noAutofit/>
          </a:bodyPr>
          <a:lstStyle/>
          <a:p>
            <a:pPr indent="-321310" lvl="0" marL="457200" rtl="0" algn="l">
              <a:lnSpc>
                <a:spcPct val="95000"/>
              </a:lnSpc>
              <a:spcBef>
                <a:spcPts val="0"/>
              </a:spcBef>
              <a:spcAft>
                <a:spcPts val="0"/>
              </a:spcAft>
              <a:buClr>
                <a:schemeClr val="dk1"/>
              </a:buClr>
              <a:buSzPts val="1460"/>
              <a:buAutoNum type="arabicPeriod"/>
            </a:pPr>
            <a:r>
              <a:rPr lang="en-GB" sz="1460">
                <a:solidFill>
                  <a:schemeClr val="dk1"/>
                </a:solidFill>
              </a:rPr>
              <a:t>Working with image size (512,512) for better accuracy generalisation.</a:t>
            </a:r>
            <a:endParaRPr sz="1460">
              <a:solidFill>
                <a:schemeClr val="dk1"/>
              </a:solidFill>
            </a:endParaRPr>
          </a:p>
          <a:p>
            <a:pPr indent="-321310" lvl="0" marL="457200" rtl="0" algn="l">
              <a:lnSpc>
                <a:spcPct val="95000"/>
              </a:lnSpc>
              <a:spcBef>
                <a:spcPts val="0"/>
              </a:spcBef>
              <a:spcAft>
                <a:spcPts val="0"/>
              </a:spcAft>
              <a:buClr>
                <a:schemeClr val="dk1"/>
              </a:buClr>
              <a:buSzPts val="1460"/>
              <a:buAutoNum type="arabicPeriod"/>
            </a:pPr>
            <a:r>
              <a:rPr lang="en-GB" sz="1460">
                <a:solidFill>
                  <a:schemeClr val="dk1"/>
                </a:solidFill>
              </a:rPr>
              <a:t>Implementing Generative </a:t>
            </a:r>
            <a:r>
              <a:rPr lang="en-GB" sz="1460">
                <a:solidFill>
                  <a:schemeClr val="dk1"/>
                </a:solidFill>
              </a:rPr>
              <a:t>adversarial</a:t>
            </a:r>
            <a:r>
              <a:rPr lang="en-GB" sz="1460">
                <a:solidFill>
                  <a:schemeClr val="dk1"/>
                </a:solidFill>
              </a:rPr>
              <a:t> network for data augmentation</a:t>
            </a:r>
            <a:endParaRPr sz="1460">
              <a:solidFill>
                <a:schemeClr val="dk1"/>
              </a:solidFill>
            </a:endParaRPr>
          </a:p>
          <a:p>
            <a:pPr indent="-321310" lvl="0" marL="457200" rtl="0" algn="l">
              <a:lnSpc>
                <a:spcPct val="95000"/>
              </a:lnSpc>
              <a:spcBef>
                <a:spcPts val="0"/>
              </a:spcBef>
              <a:spcAft>
                <a:spcPts val="0"/>
              </a:spcAft>
              <a:buClr>
                <a:schemeClr val="dk1"/>
              </a:buClr>
              <a:buSzPts val="1460"/>
              <a:buAutoNum type="arabicPeriod"/>
            </a:pPr>
            <a:r>
              <a:rPr lang="en-GB" sz="1460">
                <a:solidFill>
                  <a:schemeClr val="dk1"/>
                </a:solidFill>
              </a:rPr>
              <a:t>Enhanced Computational Efficiency:</a:t>
            </a:r>
            <a:endParaRPr sz="1460">
              <a:solidFill>
                <a:schemeClr val="dk1"/>
              </a:solidFill>
            </a:endParaRPr>
          </a:p>
          <a:p>
            <a:pPr indent="0" lvl="0" marL="457200" rtl="0" algn="l">
              <a:lnSpc>
                <a:spcPct val="95000"/>
              </a:lnSpc>
              <a:spcBef>
                <a:spcPts val="1200"/>
              </a:spcBef>
              <a:spcAft>
                <a:spcPts val="0"/>
              </a:spcAft>
              <a:buSzPts val="770"/>
              <a:buNone/>
            </a:pPr>
            <a:r>
              <a:rPr lang="en-GB" sz="1460">
                <a:solidFill>
                  <a:schemeClr val="dk1"/>
                </a:solidFill>
              </a:rPr>
              <a:t>Model Compression: Techniques like model pruning, quantization can be used to reduce the computational requirements of ensemble models.</a:t>
            </a:r>
            <a:endParaRPr sz="1460">
              <a:solidFill>
                <a:schemeClr val="dk1"/>
              </a:solidFill>
            </a:endParaRPr>
          </a:p>
          <a:p>
            <a:pPr indent="0" lvl="0" marL="457200" rtl="0" algn="l">
              <a:lnSpc>
                <a:spcPct val="95000"/>
              </a:lnSpc>
              <a:spcBef>
                <a:spcPts val="1200"/>
              </a:spcBef>
              <a:spcAft>
                <a:spcPts val="0"/>
              </a:spcAft>
              <a:buSzPts val="770"/>
              <a:buNone/>
            </a:pPr>
            <a:r>
              <a:rPr lang="en-GB" sz="1460">
                <a:solidFill>
                  <a:schemeClr val="dk1"/>
                </a:solidFill>
              </a:rPr>
              <a:t>Distributed Computing: Utilizing distributed computing frameworks to parallelize the training process can help manage computational demands.</a:t>
            </a:r>
            <a:endParaRPr sz="1460">
              <a:solidFill>
                <a:schemeClr val="dk1"/>
              </a:solidFill>
            </a:endParaRPr>
          </a:p>
          <a:p>
            <a:pPr indent="0" lvl="0" marL="0" rtl="0" algn="l">
              <a:lnSpc>
                <a:spcPct val="95000"/>
              </a:lnSpc>
              <a:spcBef>
                <a:spcPts val="1200"/>
              </a:spcBef>
              <a:spcAft>
                <a:spcPts val="0"/>
              </a:spcAft>
              <a:buSzPts val="770"/>
              <a:buNone/>
            </a:pPr>
            <a:r>
              <a:rPr lang="en-GB" sz="1460">
                <a:solidFill>
                  <a:schemeClr val="dk1"/>
                </a:solidFill>
              </a:rPr>
              <a:t>4.Fine-Grained Localization</a:t>
            </a:r>
            <a:endParaRPr sz="1460">
              <a:solidFill>
                <a:schemeClr val="dk1"/>
              </a:solidFill>
            </a:endParaRPr>
          </a:p>
          <a:p>
            <a:pPr indent="0" lvl="0" marL="457200" rtl="0" algn="l">
              <a:lnSpc>
                <a:spcPct val="95000"/>
              </a:lnSpc>
              <a:spcBef>
                <a:spcPts val="1200"/>
              </a:spcBef>
              <a:spcAft>
                <a:spcPts val="0"/>
              </a:spcAft>
              <a:buSzPts val="770"/>
              <a:buNone/>
            </a:pPr>
            <a:r>
              <a:rPr lang="en-GB" sz="1460">
                <a:solidFill>
                  <a:schemeClr val="dk1"/>
                </a:solidFill>
              </a:rPr>
              <a:t>Attention Mechanisms: Incorporating attention mechanisms into ensemble models can improve the ability to localize specific features in medical images.</a:t>
            </a:r>
            <a:endParaRPr sz="1460">
              <a:solidFill>
                <a:schemeClr val="dk1"/>
              </a:solidFill>
            </a:endParaRPr>
          </a:p>
          <a:p>
            <a:pPr indent="0" lvl="0" marL="457200" rtl="0" algn="l">
              <a:lnSpc>
                <a:spcPct val="95000"/>
              </a:lnSpc>
              <a:spcBef>
                <a:spcPts val="1200"/>
              </a:spcBef>
              <a:spcAft>
                <a:spcPts val="0"/>
              </a:spcAft>
              <a:buSzPts val="770"/>
              <a:buNone/>
            </a:pPr>
            <a:r>
              <a:rPr lang="en-GB" sz="1460">
                <a:solidFill>
                  <a:schemeClr val="dk1"/>
                </a:solidFill>
              </a:rPr>
              <a:t>Multi-Scale Analysis: Implementing multi-scale analysis techniques can enhance the model’s ability to capture both global and local features.</a:t>
            </a:r>
            <a:endParaRPr sz="1460">
              <a:solidFill>
                <a:schemeClr val="dk1"/>
              </a:solidFill>
            </a:endParaRPr>
          </a:p>
          <a:p>
            <a:pPr indent="0" lvl="0" marL="0" rtl="0" algn="l">
              <a:lnSpc>
                <a:spcPct val="95000"/>
              </a:lnSpc>
              <a:spcBef>
                <a:spcPts val="1200"/>
              </a:spcBef>
              <a:spcAft>
                <a:spcPts val="1200"/>
              </a:spcAft>
              <a:buSzPts val="770"/>
              <a:buNone/>
            </a:pPr>
            <a:r>
              <a:rPr lang="en-GB" sz="1460">
                <a:solidFill>
                  <a:schemeClr val="dk1"/>
                </a:solidFill>
              </a:rPr>
              <a:t>5. Attention map for better </a:t>
            </a:r>
            <a:r>
              <a:rPr lang="en-GB" sz="1460">
                <a:solidFill>
                  <a:schemeClr val="dk1"/>
                </a:solidFill>
              </a:rPr>
              <a:t>interpretation.</a:t>
            </a:r>
            <a:endParaRPr sz="146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9"/>
          <p:cNvSpPr txBox="1"/>
          <p:nvPr/>
        </p:nvSpPr>
        <p:spPr>
          <a:xfrm>
            <a:off x="316000" y="307050"/>
            <a:ext cx="8393100" cy="43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900">
                <a:solidFill>
                  <a:schemeClr val="dk1"/>
                </a:solidFill>
              </a:rPr>
              <a:t>Conclusion:</a:t>
            </a:r>
            <a:endParaRPr b="1" sz="1900">
              <a:solidFill>
                <a:schemeClr val="dk1"/>
              </a:solidFill>
            </a:endParaRPr>
          </a:p>
          <a:p>
            <a:pPr indent="0" lvl="0" marL="0" rtl="0" algn="l">
              <a:spcBef>
                <a:spcPts val="0"/>
              </a:spcBef>
              <a:spcAft>
                <a:spcPts val="0"/>
              </a:spcAft>
              <a:buNone/>
            </a:pPr>
            <a:br>
              <a:rPr lang="en-GB" sz="1900">
                <a:solidFill>
                  <a:schemeClr val="dk1"/>
                </a:solidFill>
              </a:rPr>
            </a:br>
            <a:r>
              <a:rPr lang="en-GB" sz="1800">
                <a:solidFill>
                  <a:schemeClr val="dk1"/>
                </a:solidFill>
              </a:rPr>
              <a:t>1.This</a:t>
            </a:r>
            <a:r>
              <a:rPr lang="en-GB" sz="1900">
                <a:solidFill>
                  <a:schemeClr val="dk1"/>
                </a:solidFill>
              </a:rPr>
              <a:t> </a:t>
            </a:r>
            <a:r>
              <a:rPr lang="en-GB" sz="1800">
                <a:solidFill>
                  <a:srgbClr val="0D0D0D"/>
                </a:solidFill>
                <a:highlight>
                  <a:srgbClr val="FFFFFF"/>
                </a:highlight>
                <a:latin typeface="Roboto"/>
                <a:ea typeface="Roboto"/>
                <a:cs typeface="Roboto"/>
                <a:sym typeface="Roboto"/>
              </a:rPr>
              <a:t>research project introduced an innovative ensemble learning approach for diabetic retinopathy (DR) screening, leveraging multiple machine learning models to enhance accuracy and reliability in disease classification.</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GB" sz="1800">
                <a:solidFill>
                  <a:srgbClr val="0D0D0D"/>
                </a:solidFill>
                <a:highlight>
                  <a:srgbClr val="FFFFFF"/>
                </a:highlight>
                <a:latin typeface="Roboto"/>
                <a:ea typeface="Roboto"/>
                <a:cs typeface="Roboto"/>
                <a:sym typeface="Roboto"/>
              </a:rPr>
              <a:t>2.Through the utilization of deep learning techniques, particularly convolutional neural networks (CNNs), implementing computer vision to automate the detection process. This will reduces the reliance on highly trained experts and helps to efficient management of diabetic retinopathy cases.</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GB" sz="1800">
                <a:solidFill>
                  <a:schemeClr val="dk1"/>
                </a:solidFill>
              </a:rPr>
              <a:t>3.</a:t>
            </a:r>
            <a:r>
              <a:rPr lang="en-GB" sz="1800">
                <a:solidFill>
                  <a:srgbClr val="0D0D0D"/>
                </a:solidFill>
                <a:highlight>
                  <a:srgbClr val="FFFFFF"/>
                </a:highlight>
                <a:latin typeface="Roboto"/>
                <a:ea typeface="Roboto"/>
                <a:cs typeface="Roboto"/>
                <a:sym typeface="Roboto"/>
              </a:rPr>
              <a:t>Future Directions includes to further refine and optimize the proposed techniques, particularly in handling class imbalances and improving the efficiency of detecting proliferative data collection.</a:t>
            </a:r>
            <a:endParaRPr sz="18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9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5" name="Google Shape;1005;p90"/>
          <p:cNvSpPr txBox="1"/>
          <p:nvPr>
            <p:ph idx="1" type="body"/>
          </p:nvPr>
        </p:nvSpPr>
        <p:spPr>
          <a:xfrm>
            <a:off x="0" y="0"/>
            <a:ext cx="8520600" cy="43497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605"/>
              <a:buFont typeface="Arial"/>
              <a:buNone/>
            </a:pPr>
            <a:r>
              <a:rPr b="1" lang="en-GB" sz="1355"/>
              <a:t>References:</a:t>
            </a:r>
            <a:endParaRPr b="1" sz="1355"/>
          </a:p>
          <a:p>
            <a:pPr indent="0" lvl="0" marL="0" rtl="0" algn="l">
              <a:lnSpc>
                <a:spcPct val="95000"/>
              </a:lnSpc>
              <a:spcBef>
                <a:spcPts val="1200"/>
              </a:spcBef>
              <a:spcAft>
                <a:spcPts val="0"/>
              </a:spcAft>
              <a:buClr>
                <a:schemeClr val="dk1"/>
              </a:buClr>
              <a:buSzPts val="605"/>
              <a:buFont typeface="Arial"/>
              <a:buNone/>
            </a:pPr>
            <a:r>
              <a:t/>
            </a:r>
            <a:endParaRPr b="1" sz="1355"/>
          </a:p>
          <a:p>
            <a:pPr indent="0" lvl="0" marL="0" rtl="0" algn="l">
              <a:lnSpc>
                <a:spcPct val="95000"/>
              </a:lnSpc>
              <a:spcBef>
                <a:spcPts val="1200"/>
              </a:spcBef>
              <a:spcAft>
                <a:spcPts val="0"/>
              </a:spcAft>
              <a:buClr>
                <a:schemeClr val="dk1"/>
              </a:buClr>
              <a:buSzPts val="605"/>
              <a:buFont typeface="Arial"/>
              <a:buNone/>
            </a:pPr>
            <a:r>
              <a:rPr lang="en-GB" sz="1355"/>
              <a:t>1.</a:t>
            </a:r>
            <a:r>
              <a:rPr lang="en-GB" sz="1355" u="sng">
                <a:solidFill>
                  <a:schemeClr val="hlink"/>
                </a:solidFill>
                <a:hlinkClick r:id="rId3"/>
              </a:rPr>
              <a:t>https://ieeexplore.ieee.org/document/9091167</a:t>
            </a:r>
            <a:endParaRPr sz="1355"/>
          </a:p>
          <a:p>
            <a:pPr indent="0" lvl="0" marL="0" rtl="0" algn="l">
              <a:lnSpc>
                <a:spcPct val="95000"/>
              </a:lnSpc>
              <a:spcBef>
                <a:spcPts val="1200"/>
              </a:spcBef>
              <a:spcAft>
                <a:spcPts val="0"/>
              </a:spcAft>
              <a:buClr>
                <a:schemeClr val="dk1"/>
              </a:buClr>
              <a:buSzPts val="605"/>
              <a:buFont typeface="Arial"/>
              <a:buNone/>
            </a:pPr>
            <a:r>
              <a:rPr lang="en-GB" sz="1355"/>
              <a:t>2..</a:t>
            </a:r>
            <a:r>
              <a:rPr lang="en-GB" sz="1355" u="sng">
                <a:solidFill>
                  <a:schemeClr val="accent5"/>
                </a:solidFill>
                <a:hlinkClick r:id="rId4">
                  <a:extLst>
                    <a:ext uri="{A12FA001-AC4F-418D-AE19-62706E023703}">
                      <ahyp:hlinkClr val="tx"/>
                    </a:ext>
                  </a:extLst>
                </a:hlinkClick>
              </a:rPr>
              <a:t>https://ieeexplore.ieee.org/stamp/stamp.jsp?arnumber=8869883</a:t>
            </a:r>
            <a:endParaRPr sz="1355"/>
          </a:p>
          <a:p>
            <a:pPr indent="0" lvl="0" marL="0" rtl="0" algn="l">
              <a:lnSpc>
                <a:spcPct val="95000"/>
              </a:lnSpc>
              <a:spcBef>
                <a:spcPts val="1200"/>
              </a:spcBef>
              <a:spcAft>
                <a:spcPts val="0"/>
              </a:spcAft>
              <a:buClr>
                <a:schemeClr val="dk1"/>
              </a:buClr>
              <a:buSzPts val="605"/>
              <a:buFont typeface="Arial"/>
              <a:buNone/>
            </a:pPr>
            <a:br>
              <a:rPr lang="en-GB" sz="1355"/>
            </a:br>
            <a:r>
              <a:rPr lang="en-GB" sz="1355"/>
              <a:t>3. </a:t>
            </a:r>
            <a:r>
              <a:rPr lang="en-GB" sz="1355" u="sng">
                <a:solidFill>
                  <a:schemeClr val="hlink"/>
                </a:solidFill>
                <a:hlinkClick r:id="rId5"/>
              </a:rPr>
              <a:t>https://ieeexplore.ieee.org/stamp/stamp.jsp?arnumber=9125868</a:t>
            </a:r>
            <a:endParaRPr sz="1355"/>
          </a:p>
          <a:p>
            <a:pPr indent="0" lvl="0" marL="0" rtl="0" algn="l">
              <a:lnSpc>
                <a:spcPct val="95000"/>
              </a:lnSpc>
              <a:spcBef>
                <a:spcPts val="1200"/>
              </a:spcBef>
              <a:spcAft>
                <a:spcPts val="0"/>
              </a:spcAft>
              <a:buClr>
                <a:schemeClr val="dk1"/>
              </a:buClr>
              <a:buSzPts val="605"/>
              <a:buFont typeface="Arial"/>
              <a:buNone/>
            </a:pPr>
            <a:r>
              <a:rPr lang="en-GB" sz="1355"/>
              <a:t>4. </a:t>
            </a:r>
            <a:r>
              <a:rPr lang="en-GB" sz="1355" u="sng">
                <a:solidFill>
                  <a:schemeClr val="hlink"/>
                </a:solidFill>
                <a:hlinkClick r:id="rId6"/>
              </a:rPr>
              <a:t>https://ieeexplore.ieee.org/document/8055572</a:t>
            </a:r>
            <a:endParaRPr sz="1355"/>
          </a:p>
          <a:p>
            <a:pPr indent="0" lvl="0" marL="0" rtl="0" algn="l">
              <a:lnSpc>
                <a:spcPct val="95000"/>
              </a:lnSpc>
              <a:spcBef>
                <a:spcPts val="1200"/>
              </a:spcBef>
              <a:spcAft>
                <a:spcPts val="0"/>
              </a:spcAft>
              <a:buClr>
                <a:schemeClr val="dk1"/>
              </a:buClr>
              <a:buSzPts val="605"/>
              <a:buFont typeface="Arial"/>
              <a:buNone/>
            </a:pPr>
            <a:r>
              <a:rPr lang="en-GB" sz="1355"/>
              <a:t>5. </a:t>
            </a:r>
            <a:r>
              <a:rPr lang="en-GB" sz="1355" u="sng">
                <a:solidFill>
                  <a:schemeClr val="hlink"/>
                </a:solidFill>
                <a:hlinkClick r:id="rId7"/>
              </a:rPr>
              <a:t>https://ieeexplore.ieee.org/document/9214404</a:t>
            </a:r>
            <a:endParaRPr sz="1355"/>
          </a:p>
          <a:p>
            <a:pPr indent="0" lvl="0" marL="0" rtl="0" algn="l">
              <a:lnSpc>
                <a:spcPct val="95000"/>
              </a:lnSpc>
              <a:spcBef>
                <a:spcPts val="1200"/>
              </a:spcBef>
              <a:spcAft>
                <a:spcPts val="1200"/>
              </a:spcAft>
              <a:buClr>
                <a:schemeClr val="dk1"/>
              </a:buClr>
              <a:buSzPts val="605"/>
              <a:buFont typeface="Arial"/>
              <a:buNone/>
            </a:pPr>
            <a:r>
              <a:rPr lang="en-GB" sz="1355"/>
              <a:t>6.</a:t>
            </a:r>
            <a:r>
              <a:rPr lang="en-GB" sz="1355" u="sng">
                <a:solidFill>
                  <a:schemeClr val="hlink"/>
                </a:solidFill>
                <a:hlinkClick r:id="rId8"/>
              </a:rPr>
              <a:t>https://ieeexplore.ieee.org/document/9729867</a:t>
            </a:r>
            <a:br>
              <a:rPr lang="en-GB" sz="1355"/>
            </a:br>
            <a:endParaRPr sz="989"/>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1"/>
          <p:cNvSpPr txBox="1"/>
          <p:nvPr>
            <p:ph type="title"/>
          </p:nvPr>
        </p:nvSpPr>
        <p:spPr>
          <a:xfrm>
            <a:off x="3280350" y="1836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Thank-you</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p:nvPr/>
        </p:nvSpPr>
        <p:spPr>
          <a:xfrm>
            <a:off x="219275" y="383425"/>
            <a:ext cx="2010300" cy="17499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20"/>
          <p:cNvSpPr/>
          <p:nvPr/>
        </p:nvSpPr>
        <p:spPr>
          <a:xfrm>
            <a:off x="2443672" y="1178800"/>
            <a:ext cx="1016700" cy="41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20"/>
          <p:cNvSpPr/>
          <p:nvPr/>
        </p:nvSpPr>
        <p:spPr>
          <a:xfrm>
            <a:off x="3619350" y="383425"/>
            <a:ext cx="1905300" cy="1707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2100"/>
              </a:spcBef>
              <a:spcAft>
                <a:spcPts val="2100"/>
              </a:spcAft>
              <a:buNone/>
            </a:pPr>
            <a:r>
              <a:rPr lang="en-GB" sz="1700">
                <a:solidFill>
                  <a:srgbClr val="0D0D0D"/>
                </a:solidFill>
                <a:highlight>
                  <a:schemeClr val="lt1"/>
                </a:highlight>
                <a:latin typeface="Roboto"/>
                <a:ea typeface="Roboto"/>
                <a:cs typeface="Roboto"/>
                <a:sym typeface="Roboto"/>
              </a:rPr>
              <a:t>Fundus images are enhanced by applying Computer vision technology</a:t>
            </a:r>
            <a:endParaRPr/>
          </a:p>
        </p:txBody>
      </p:sp>
      <p:sp>
        <p:nvSpPr>
          <p:cNvPr id="97" name="Google Shape;97;p20"/>
          <p:cNvSpPr/>
          <p:nvPr/>
        </p:nvSpPr>
        <p:spPr>
          <a:xfrm>
            <a:off x="6914425" y="383425"/>
            <a:ext cx="1905300" cy="1707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highlight>
                  <a:schemeClr val="lt1"/>
                </a:highlight>
              </a:rPr>
              <a:t>Advanced computer program learns the hidden pattern from the fundus images</a:t>
            </a:r>
            <a:endParaRPr sz="1600">
              <a:highlight>
                <a:schemeClr val="lt1"/>
              </a:highlight>
            </a:endParaRPr>
          </a:p>
        </p:txBody>
      </p:sp>
      <p:sp>
        <p:nvSpPr>
          <p:cNvPr id="98" name="Google Shape;98;p20"/>
          <p:cNvSpPr/>
          <p:nvPr/>
        </p:nvSpPr>
        <p:spPr>
          <a:xfrm>
            <a:off x="5766313" y="1180725"/>
            <a:ext cx="1016700" cy="41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 name="Google Shape;99;p20"/>
          <p:cNvPicPr preferRelativeResize="0"/>
          <p:nvPr/>
        </p:nvPicPr>
        <p:blipFill>
          <a:blip r:embed="rId3">
            <a:alphaModFix/>
          </a:blip>
          <a:stretch>
            <a:fillRect/>
          </a:stretch>
        </p:blipFill>
        <p:spPr>
          <a:xfrm>
            <a:off x="219275" y="383425"/>
            <a:ext cx="2010300" cy="1885951"/>
          </a:xfrm>
          <a:prstGeom prst="rect">
            <a:avLst/>
          </a:prstGeom>
          <a:noFill/>
          <a:ln>
            <a:noFill/>
          </a:ln>
        </p:spPr>
      </p:pic>
      <p:sp>
        <p:nvSpPr>
          <p:cNvPr id="100" name="Google Shape;100;p20"/>
          <p:cNvSpPr/>
          <p:nvPr/>
        </p:nvSpPr>
        <p:spPr>
          <a:xfrm flipH="1" rot="-5400000">
            <a:off x="7731325" y="2869125"/>
            <a:ext cx="405000" cy="41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20"/>
          <p:cNvSpPr/>
          <p:nvPr/>
        </p:nvSpPr>
        <p:spPr>
          <a:xfrm>
            <a:off x="5210925" y="3278925"/>
            <a:ext cx="3860400" cy="18486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3600"/>
              </a:spcBef>
              <a:spcAft>
                <a:spcPts val="0"/>
              </a:spcAft>
              <a:buNone/>
            </a:pPr>
            <a:r>
              <a:rPr lang="en-GB" sz="1800">
                <a:solidFill>
                  <a:srgbClr val="0D0D0D"/>
                </a:solidFill>
                <a:highlight>
                  <a:schemeClr val="lt1"/>
                </a:highlight>
                <a:latin typeface="Roboto"/>
                <a:ea typeface="Roboto"/>
                <a:cs typeface="Roboto"/>
                <a:sym typeface="Roboto"/>
              </a:rPr>
              <a:t>  </a:t>
            </a:r>
            <a:endParaRPr sz="1800">
              <a:solidFill>
                <a:srgbClr val="0D0D0D"/>
              </a:solidFill>
              <a:highlight>
                <a:schemeClr val="lt1"/>
              </a:highlight>
              <a:latin typeface="Roboto"/>
              <a:ea typeface="Roboto"/>
              <a:cs typeface="Roboto"/>
              <a:sym typeface="Roboto"/>
            </a:endParaRPr>
          </a:p>
          <a:p>
            <a:pPr indent="0" lvl="0" marL="0" rtl="0" algn="l">
              <a:lnSpc>
                <a:spcPct val="115000"/>
              </a:lnSpc>
              <a:spcBef>
                <a:spcPts val="3600"/>
              </a:spcBef>
              <a:spcAft>
                <a:spcPts val="3600"/>
              </a:spcAft>
              <a:buNone/>
            </a:pPr>
            <a:r>
              <a:t/>
            </a:r>
            <a:endParaRPr sz="1800">
              <a:solidFill>
                <a:srgbClr val="0D0D0D"/>
              </a:solidFill>
              <a:highlight>
                <a:schemeClr val="lt1"/>
              </a:highlight>
              <a:latin typeface="Roboto"/>
              <a:ea typeface="Roboto"/>
              <a:cs typeface="Roboto"/>
              <a:sym typeface="Roboto"/>
            </a:endParaRPr>
          </a:p>
        </p:txBody>
      </p:sp>
      <p:sp>
        <p:nvSpPr>
          <p:cNvPr id="102" name="Google Shape;102;p20"/>
          <p:cNvSpPr txBox="1"/>
          <p:nvPr/>
        </p:nvSpPr>
        <p:spPr>
          <a:xfrm>
            <a:off x="5343300" y="3278925"/>
            <a:ext cx="3800700" cy="1707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3600"/>
              </a:spcBef>
              <a:spcAft>
                <a:spcPts val="0"/>
              </a:spcAft>
              <a:buClr>
                <a:srgbClr val="0D0D0D"/>
              </a:buClr>
              <a:buSzPts val="1800"/>
              <a:buFont typeface="Roboto"/>
              <a:buAutoNum type="arabicPeriod"/>
            </a:pPr>
            <a:r>
              <a:rPr lang="en-GB" sz="1800">
                <a:solidFill>
                  <a:srgbClr val="0D0D0D"/>
                </a:solidFill>
                <a:highlight>
                  <a:schemeClr val="lt1"/>
                </a:highlight>
                <a:latin typeface="Roboto"/>
                <a:ea typeface="Roboto"/>
                <a:cs typeface="Roboto"/>
                <a:sym typeface="Roboto"/>
              </a:rPr>
              <a:t>No DR (Grade 0)</a:t>
            </a:r>
            <a:endParaRPr sz="1800">
              <a:solidFill>
                <a:srgbClr val="0D0D0D"/>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rgbClr val="0D0D0D"/>
              </a:buClr>
              <a:buSzPts val="1800"/>
              <a:buFont typeface="Roboto"/>
              <a:buAutoNum type="arabicPeriod"/>
            </a:pPr>
            <a:r>
              <a:rPr lang="en-GB" sz="1800">
                <a:solidFill>
                  <a:srgbClr val="0D0D0D"/>
                </a:solidFill>
                <a:highlight>
                  <a:schemeClr val="lt1"/>
                </a:highlight>
                <a:latin typeface="Roboto"/>
                <a:ea typeface="Roboto"/>
                <a:cs typeface="Roboto"/>
                <a:sym typeface="Roboto"/>
              </a:rPr>
              <a:t>Mild DR (Grade 1)</a:t>
            </a:r>
            <a:endParaRPr sz="1800">
              <a:solidFill>
                <a:srgbClr val="0D0D0D"/>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rgbClr val="0D0D0D"/>
              </a:buClr>
              <a:buSzPts val="1800"/>
              <a:buFont typeface="Roboto"/>
              <a:buAutoNum type="arabicPeriod"/>
            </a:pPr>
            <a:r>
              <a:rPr lang="en-GB" sz="1800">
                <a:solidFill>
                  <a:srgbClr val="0D0D0D"/>
                </a:solidFill>
                <a:highlight>
                  <a:schemeClr val="lt1"/>
                </a:highlight>
                <a:latin typeface="Roboto"/>
                <a:ea typeface="Roboto"/>
                <a:cs typeface="Roboto"/>
                <a:sym typeface="Roboto"/>
              </a:rPr>
              <a:t>Moderate DR (Grade 2)</a:t>
            </a:r>
            <a:endParaRPr sz="1800">
              <a:solidFill>
                <a:srgbClr val="0D0D0D"/>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rgbClr val="0D0D0D"/>
              </a:buClr>
              <a:buSzPts val="1800"/>
              <a:buFont typeface="Roboto"/>
              <a:buAutoNum type="arabicPeriod"/>
            </a:pPr>
            <a:r>
              <a:rPr lang="en-GB" sz="1800">
                <a:solidFill>
                  <a:srgbClr val="0D0D0D"/>
                </a:solidFill>
                <a:highlight>
                  <a:schemeClr val="lt1"/>
                </a:highlight>
                <a:latin typeface="Roboto"/>
                <a:ea typeface="Roboto"/>
                <a:cs typeface="Roboto"/>
                <a:sym typeface="Roboto"/>
              </a:rPr>
              <a:t>Severe DR (Grade 3)</a:t>
            </a:r>
            <a:endParaRPr sz="1800">
              <a:solidFill>
                <a:srgbClr val="0D0D0D"/>
              </a:solidFill>
              <a:highlight>
                <a:schemeClr val="lt1"/>
              </a:highlight>
              <a:latin typeface="Roboto"/>
              <a:ea typeface="Roboto"/>
              <a:cs typeface="Roboto"/>
              <a:sym typeface="Roboto"/>
            </a:endParaRPr>
          </a:p>
          <a:p>
            <a:pPr indent="-342900" lvl="0" marL="457200" rtl="0" algn="l">
              <a:lnSpc>
                <a:spcPct val="115000"/>
              </a:lnSpc>
              <a:spcBef>
                <a:spcPts val="0"/>
              </a:spcBef>
              <a:spcAft>
                <a:spcPts val="0"/>
              </a:spcAft>
              <a:buClr>
                <a:srgbClr val="0D0D0D"/>
              </a:buClr>
              <a:buSzPts val="1800"/>
              <a:buFont typeface="Roboto"/>
              <a:buAutoNum type="arabicPeriod"/>
            </a:pPr>
            <a:r>
              <a:rPr lang="en-GB" sz="1800">
                <a:solidFill>
                  <a:srgbClr val="0D0D0D"/>
                </a:solidFill>
                <a:highlight>
                  <a:schemeClr val="lt1"/>
                </a:highlight>
                <a:latin typeface="Roboto"/>
                <a:ea typeface="Roboto"/>
                <a:cs typeface="Roboto"/>
                <a:sym typeface="Roboto"/>
              </a:rPr>
              <a:t>Proliferative DR (Grade 4)</a:t>
            </a:r>
            <a:endParaRPr sz="1800">
              <a:solidFill>
                <a:srgbClr val="0D0D0D"/>
              </a:solidFill>
              <a:highlight>
                <a:schemeClr val="lt1"/>
              </a:highlight>
              <a:latin typeface="Roboto"/>
              <a:ea typeface="Roboto"/>
              <a:cs typeface="Roboto"/>
              <a:sym typeface="Roboto"/>
            </a:endParaRPr>
          </a:p>
        </p:txBody>
      </p:sp>
      <p:sp>
        <p:nvSpPr>
          <p:cNvPr id="103" name="Google Shape;103;p20"/>
          <p:cNvSpPr/>
          <p:nvPr/>
        </p:nvSpPr>
        <p:spPr>
          <a:xfrm>
            <a:off x="6981175" y="2464400"/>
            <a:ext cx="1905300" cy="3261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000"/>
              <a:t>Classification</a:t>
            </a:r>
            <a:endParaRPr b="1" sz="2000"/>
          </a:p>
        </p:txBody>
      </p:sp>
      <p:sp>
        <p:nvSpPr>
          <p:cNvPr id="104" name="Google Shape;104;p20"/>
          <p:cNvSpPr/>
          <p:nvPr/>
        </p:nvSpPr>
        <p:spPr>
          <a:xfrm flipH="1" rot="-5400000">
            <a:off x="7802425" y="2042263"/>
            <a:ext cx="262800" cy="414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Ensemble model training with ben graham’s preprocessing</a:t>
            </a:r>
            <a:endParaRPr/>
          </a:p>
        </p:txBody>
      </p:sp>
      <p:sp>
        <p:nvSpPr>
          <p:cNvPr id="1016" name="Google Shape;1016;p92"/>
          <p:cNvSpPr txBox="1"/>
          <p:nvPr>
            <p:ph idx="1" type="body"/>
          </p:nvPr>
        </p:nvSpPr>
        <p:spPr>
          <a:xfrm>
            <a:off x="311700" y="1152475"/>
            <a:ext cx="8520600" cy="34164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Total Data: 35126</a:t>
            </a:r>
            <a:endParaRPr>
              <a:solidFill>
                <a:schemeClr val="dk1"/>
              </a:solidFill>
            </a:endParaRPr>
          </a:p>
          <a:p>
            <a:pPr indent="0" lvl="0" marL="0" rtl="0" algn="l">
              <a:spcBef>
                <a:spcPts val="1200"/>
              </a:spcBef>
              <a:spcAft>
                <a:spcPts val="0"/>
              </a:spcAft>
              <a:buNone/>
            </a:pPr>
            <a:r>
              <a:rPr lang="en-GB">
                <a:solidFill>
                  <a:schemeClr val="dk1"/>
                </a:solidFill>
              </a:rPr>
              <a:t>After balancing: 3540</a:t>
            </a:r>
            <a:endParaRPr>
              <a:solidFill>
                <a:schemeClr val="dk1"/>
              </a:solidFill>
            </a:endParaRPr>
          </a:p>
          <a:p>
            <a:pPr indent="0" lvl="0" marL="0" rtl="0" algn="l">
              <a:spcBef>
                <a:spcPts val="1200"/>
              </a:spcBef>
              <a:spcAft>
                <a:spcPts val="0"/>
              </a:spcAft>
              <a:buNone/>
            </a:pPr>
            <a:r>
              <a:rPr lang="en-GB">
                <a:solidFill>
                  <a:schemeClr val="dk1"/>
                </a:solidFill>
              </a:rPr>
              <a:t>Each class:708</a:t>
            </a:r>
            <a:endParaRPr>
              <a:solidFill>
                <a:schemeClr val="dk1"/>
              </a:solidFill>
            </a:endParaRPr>
          </a:p>
          <a:p>
            <a:pPr indent="0" lvl="0" marL="0" rtl="0" algn="l">
              <a:spcBef>
                <a:spcPts val="1200"/>
              </a:spcBef>
              <a:spcAft>
                <a:spcPts val="0"/>
              </a:spcAft>
              <a:buNone/>
            </a:pPr>
            <a:r>
              <a:rPr lang="en-GB">
                <a:solidFill>
                  <a:schemeClr val="dk1"/>
                </a:solidFill>
              </a:rPr>
              <a:t>Image size=(512,512)</a:t>
            </a:r>
            <a:endParaRPr>
              <a:solidFill>
                <a:schemeClr val="dk1"/>
              </a:solidFill>
            </a:endParaRPr>
          </a:p>
          <a:p>
            <a:pPr indent="0" lvl="0" marL="0" rtl="0" algn="l">
              <a:spcBef>
                <a:spcPts val="1200"/>
              </a:spcBef>
              <a:spcAft>
                <a:spcPts val="0"/>
              </a:spcAft>
              <a:buNone/>
            </a:pPr>
            <a:r>
              <a:rPr lang="en-GB">
                <a:solidFill>
                  <a:schemeClr val="dk1"/>
                </a:solidFill>
              </a:rPr>
              <a:t>Batch size=32</a:t>
            </a:r>
            <a:endParaRPr>
              <a:solidFill>
                <a:schemeClr val="dk1"/>
              </a:solidFill>
            </a:endParaRPr>
          </a:p>
          <a:p>
            <a:pPr indent="0" lvl="0" marL="0" rtl="0" algn="l">
              <a:spcBef>
                <a:spcPts val="1200"/>
              </a:spcBef>
              <a:spcAft>
                <a:spcPts val="0"/>
              </a:spcAft>
              <a:buNone/>
            </a:pPr>
            <a:r>
              <a:rPr lang="en-GB">
                <a:solidFill>
                  <a:schemeClr val="dk1"/>
                </a:solidFill>
              </a:rPr>
              <a:t>Number of training set= 2832</a:t>
            </a:r>
            <a:endParaRPr>
              <a:solidFill>
                <a:schemeClr val="dk1"/>
              </a:solidFill>
            </a:endParaRPr>
          </a:p>
          <a:p>
            <a:pPr indent="0" lvl="0" marL="0" rtl="0" algn="l">
              <a:spcBef>
                <a:spcPts val="1200"/>
              </a:spcBef>
              <a:spcAft>
                <a:spcPts val="1200"/>
              </a:spcAft>
              <a:buNone/>
            </a:pPr>
            <a:r>
              <a:rPr lang="en-GB">
                <a:solidFill>
                  <a:schemeClr val="dk1"/>
                </a:solidFill>
              </a:rPr>
              <a:t>Number of validation set=708</a:t>
            </a:r>
            <a:endParaRPr>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93"/>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20"/>
              <a:t>Ben-graham’s preprocessing result:</a:t>
            </a:r>
            <a:endParaRPr sz="2120"/>
          </a:p>
          <a:p>
            <a:pPr indent="0" lvl="0" marL="0" rtl="0" algn="l">
              <a:spcBef>
                <a:spcPts val="0"/>
              </a:spcBef>
              <a:spcAft>
                <a:spcPts val="0"/>
              </a:spcAft>
              <a:buSzPts val="990"/>
              <a:buNone/>
            </a:pPr>
            <a:r>
              <a:t/>
            </a:r>
            <a:endParaRPr sz="2520"/>
          </a:p>
        </p:txBody>
      </p:sp>
      <p:sp>
        <p:nvSpPr>
          <p:cNvPr id="1022" name="Google Shape;1022;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3" name="Google Shape;1023;p93"/>
          <p:cNvPicPr preferRelativeResize="0"/>
          <p:nvPr/>
        </p:nvPicPr>
        <p:blipFill>
          <a:blip r:embed="rId3">
            <a:alphaModFix/>
          </a:blip>
          <a:stretch>
            <a:fillRect/>
          </a:stretch>
        </p:blipFill>
        <p:spPr>
          <a:xfrm>
            <a:off x="0" y="572700"/>
            <a:ext cx="9144001" cy="44096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94"/>
          <p:cNvSpPr txBox="1"/>
          <p:nvPr>
            <p:ph type="title"/>
          </p:nvPr>
        </p:nvSpPr>
        <p:spPr>
          <a:xfrm>
            <a:off x="0" y="0"/>
            <a:ext cx="8520600" cy="50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Weak-Learner: 1. InceptionV3</a:t>
            </a:r>
            <a:endParaRPr/>
          </a:p>
          <a:p>
            <a:pPr indent="0" lvl="0" marL="0" rtl="0" algn="l">
              <a:spcBef>
                <a:spcPts val="0"/>
              </a:spcBef>
              <a:spcAft>
                <a:spcPts val="0"/>
              </a:spcAft>
              <a:buNone/>
            </a:pPr>
            <a:r>
              <a:t/>
            </a:r>
            <a:endParaRPr/>
          </a:p>
        </p:txBody>
      </p:sp>
      <p:sp>
        <p:nvSpPr>
          <p:cNvPr id="1029" name="Google Shape;1029;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solidFill>
                  <a:schemeClr val="dk1"/>
                </a:solidFill>
              </a:rPr>
              <a:t>Learning rate: 0.0001009348577 (hyper </a:t>
            </a:r>
            <a:r>
              <a:rPr lang="en-GB">
                <a:solidFill>
                  <a:schemeClr val="dk1"/>
                </a:solidFill>
              </a:rPr>
              <a:t>parameter</a:t>
            </a:r>
            <a:r>
              <a:rPr lang="en-GB">
                <a:solidFill>
                  <a:schemeClr val="dk1"/>
                </a:solidFill>
              </a:rPr>
              <a:t> tuning by optuna)</a:t>
            </a:r>
            <a:endParaRPr>
              <a:solidFill>
                <a:schemeClr val="dk1"/>
              </a:solidFill>
            </a:endParaRPr>
          </a:p>
          <a:p>
            <a:pPr indent="0" lvl="0" marL="0" rtl="0" algn="l">
              <a:spcBef>
                <a:spcPts val="1200"/>
              </a:spcBef>
              <a:spcAft>
                <a:spcPts val="0"/>
              </a:spcAft>
              <a:buNone/>
            </a:pPr>
            <a:r>
              <a:rPr lang="en-GB">
                <a:solidFill>
                  <a:schemeClr val="dk1"/>
                </a:solidFill>
              </a:rPr>
              <a:t>Optimizer: Adam</a:t>
            </a:r>
            <a:br>
              <a:rPr lang="en-GB">
                <a:solidFill>
                  <a:schemeClr val="dk1"/>
                </a:solidFill>
              </a:rPr>
            </a:br>
            <a:r>
              <a:rPr lang="en-GB">
                <a:solidFill>
                  <a:schemeClr val="dk1"/>
                </a:solidFill>
              </a:rPr>
              <a:t>Loss function: Categorical cross entropy</a:t>
            </a:r>
            <a:endParaRPr>
              <a:solidFill>
                <a:schemeClr val="dk1"/>
              </a:solidFill>
            </a:endParaRPr>
          </a:p>
          <a:p>
            <a:pPr indent="0" lvl="0" marL="0" rtl="0" algn="l">
              <a:spcBef>
                <a:spcPts val="1200"/>
              </a:spcBef>
              <a:spcAft>
                <a:spcPts val="0"/>
              </a:spcAft>
              <a:buNone/>
            </a:pPr>
            <a:r>
              <a:rPr lang="en-GB">
                <a:solidFill>
                  <a:schemeClr val="dk1"/>
                </a:solidFill>
              </a:rPr>
              <a:t>Reduce learning rate on plateau of validation loss by factor 0.2 and patience 3</a:t>
            </a:r>
            <a:endParaRPr>
              <a:solidFill>
                <a:schemeClr val="dk1"/>
              </a:solidFill>
            </a:endParaRPr>
          </a:p>
          <a:p>
            <a:pPr indent="0" lvl="0" marL="0" rtl="0" algn="l">
              <a:spcBef>
                <a:spcPts val="1200"/>
              </a:spcBef>
              <a:spcAft>
                <a:spcPts val="0"/>
              </a:spcAft>
              <a:buNone/>
            </a:pPr>
            <a:r>
              <a:rPr lang="en-GB">
                <a:solidFill>
                  <a:schemeClr val="dk1"/>
                </a:solidFill>
              </a:rPr>
              <a:t>Epochs:100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Validation accuracy: 0.4138</a:t>
            </a:r>
            <a:endParaRPr>
              <a:solidFill>
                <a:schemeClr val="dk1"/>
              </a:solidFill>
            </a:endParaRPr>
          </a:p>
          <a:p>
            <a:pPr indent="0" lvl="0" marL="0" rtl="0" algn="l">
              <a:spcBef>
                <a:spcPts val="1200"/>
              </a:spcBef>
              <a:spcAft>
                <a:spcPts val="0"/>
              </a:spcAft>
              <a:buNone/>
            </a:pPr>
            <a:r>
              <a:rPr lang="en-GB">
                <a:solidFill>
                  <a:schemeClr val="dk1"/>
                </a:solidFill>
              </a:rPr>
              <a:t>Validation Loss:1.8836</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030" name="Google Shape;1030;p94"/>
          <p:cNvSpPr txBox="1"/>
          <p:nvPr/>
        </p:nvSpPr>
        <p:spPr>
          <a:xfrm>
            <a:off x="372775" y="2853375"/>
            <a:ext cx="66876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38761D"/>
                </a:solidFill>
              </a:rPr>
              <a:t>Evaluation:</a:t>
            </a:r>
            <a:endParaRPr sz="1800">
              <a:solidFill>
                <a:srgbClr val="38761D"/>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6" name="Google Shape;1036;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7" name="Google Shape;1037;p95"/>
          <p:cNvPicPr preferRelativeResize="0"/>
          <p:nvPr/>
        </p:nvPicPr>
        <p:blipFill>
          <a:blip r:embed="rId3">
            <a:alphaModFix/>
          </a:blip>
          <a:stretch>
            <a:fillRect/>
          </a:stretch>
        </p:blipFill>
        <p:spPr>
          <a:xfrm>
            <a:off x="311700" y="243575"/>
            <a:ext cx="8520601" cy="45563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96"/>
          <p:cNvSpPr txBox="1"/>
          <p:nvPr>
            <p:ph type="title"/>
          </p:nvPr>
        </p:nvSpPr>
        <p:spPr>
          <a:xfrm>
            <a:off x="0" y="0"/>
            <a:ext cx="8520600" cy="50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Weak-Learner: 2. ResNet50</a:t>
            </a:r>
            <a:endParaRPr/>
          </a:p>
          <a:p>
            <a:pPr indent="0" lvl="0" marL="0" rtl="0" algn="l">
              <a:spcBef>
                <a:spcPts val="0"/>
              </a:spcBef>
              <a:spcAft>
                <a:spcPts val="0"/>
              </a:spcAft>
              <a:buNone/>
            </a:pPr>
            <a:r>
              <a:t/>
            </a:r>
            <a:endParaRPr/>
          </a:p>
        </p:txBody>
      </p:sp>
      <p:sp>
        <p:nvSpPr>
          <p:cNvPr id="1043" name="Google Shape;1043;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solidFill>
                  <a:schemeClr val="dk1"/>
                </a:solidFill>
              </a:rPr>
              <a:t>Learning rate: 0.0001</a:t>
            </a:r>
            <a:endParaRPr>
              <a:solidFill>
                <a:schemeClr val="dk1"/>
              </a:solidFill>
            </a:endParaRPr>
          </a:p>
          <a:p>
            <a:pPr indent="0" lvl="0" marL="0" rtl="0" algn="l">
              <a:spcBef>
                <a:spcPts val="1200"/>
              </a:spcBef>
              <a:spcAft>
                <a:spcPts val="0"/>
              </a:spcAft>
              <a:buNone/>
            </a:pPr>
            <a:r>
              <a:rPr lang="en-GB">
                <a:solidFill>
                  <a:schemeClr val="dk1"/>
                </a:solidFill>
              </a:rPr>
              <a:t>Optimizer: Adam</a:t>
            </a:r>
            <a:br>
              <a:rPr lang="en-GB">
                <a:solidFill>
                  <a:schemeClr val="dk1"/>
                </a:solidFill>
              </a:rPr>
            </a:br>
            <a:r>
              <a:rPr lang="en-GB">
                <a:solidFill>
                  <a:schemeClr val="dk1"/>
                </a:solidFill>
              </a:rPr>
              <a:t>Loss function: Categorical cross entropy</a:t>
            </a:r>
            <a:endParaRPr>
              <a:solidFill>
                <a:schemeClr val="dk1"/>
              </a:solidFill>
            </a:endParaRPr>
          </a:p>
          <a:p>
            <a:pPr indent="0" lvl="0" marL="0" rtl="0" algn="l">
              <a:spcBef>
                <a:spcPts val="1200"/>
              </a:spcBef>
              <a:spcAft>
                <a:spcPts val="0"/>
              </a:spcAft>
              <a:buNone/>
            </a:pPr>
            <a:r>
              <a:rPr lang="en-GB">
                <a:solidFill>
                  <a:schemeClr val="dk1"/>
                </a:solidFill>
              </a:rPr>
              <a:t>Reduce learning rate on plateau of validation loss by factor 0.2 and patience 3</a:t>
            </a:r>
            <a:endParaRPr>
              <a:solidFill>
                <a:schemeClr val="dk1"/>
              </a:solidFill>
            </a:endParaRPr>
          </a:p>
          <a:p>
            <a:pPr indent="0" lvl="0" marL="0" rtl="0" algn="l">
              <a:spcBef>
                <a:spcPts val="1200"/>
              </a:spcBef>
              <a:spcAft>
                <a:spcPts val="0"/>
              </a:spcAft>
              <a:buNone/>
            </a:pPr>
            <a:r>
              <a:rPr lang="en-GB">
                <a:solidFill>
                  <a:schemeClr val="dk1"/>
                </a:solidFill>
              </a:rPr>
              <a:t>Epochs:100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Validation accuracy: 0.3136</a:t>
            </a:r>
            <a:endParaRPr>
              <a:solidFill>
                <a:schemeClr val="dk1"/>
              </a:solidFill>
            </a:endParaRPr>
          </a:p>
          <a:p>
            <a:pPr indent="0" lvl="0" marL="0" rtl="0" algn="l">
              <a:spcBef>
                <a:spcPts val="1200"/>
              </a:spcBef>
              <a:spcAft>
                <a:spcPts val="0"/>
              </a:spcAft>
              <a:buNone/>
            </a:pPr>
            <a:r>
              <a:rPr lang="en-GB">
                <a:solidFill>
                  <a:schemeClr val="dk1"/>
                </a:solidFill>
              </a:rPr>
              <a:t>Validation Loss: 3.2232</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044" name="Google Shape;1044;p96"/>
          <p:cNvSpPr txBox="1"/>
          <p:nvPr/>
        </p:nvSpPr>
        <p:spPr>
          <a:xfrm>
            <a:off x="372775" y="2853375"/>
            <a:ext cx="66876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38761D"/>
                </a:solidFill>
              </a:rPr>
              <a:t>Evaluation:</a:t>
            </a:r>
            <a:endParaRPr sz="1800">
              <a:solidFill>
                <a:srgbClr val="38761D"/>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id="1049" name="Google Shape;1049;p97"/>
          <p:cNvPicPr preferRelativeResize="0"/>
          <p:nvPr/>
        </p:nvPicPr>
        <p:blipFill>
          <a:blip r:embed="rId3">
            <a:alphaModFix/>
          </a:blip>
          <a:stretch>
            <a:fillRect/>
          </a:stretch>
        </p:blipFill>
        <p:spPr>
          <a:xfrm>
            <a:off x="306650" y="379775"/>
            <a:ext cx="8144775" cy="41238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98"/>
          <p:cNvSpPr txBox="1"/>
          <p:nvPr>
            <p:ph type="title"/>
          </p:nvPr>
        </p:nvSpPr>
        <p:spPr>
          <a:xfrm>
            <a:off x="0" y="0"/>
            <a:ext cx="8520600" cy="50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Weak-Learner: 3. EfficientNetB5</a:t>
            </a:r>
            <a:endParaRPr/>
          </a:p>
        </p:txBody>
      </p:sp>
      <p:sp>
        <p:nvSpPr>
          <p:cNvPr id="1055" name="Google Shape;1055;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solidFill>
                  <a:schemeClr val="dk1"/>
                </a:solidFill>
              </a:rPr>
              <a:t>Learning rate: 0.0001</a:t>
            </a:r>
            <a:endParaRPr>
              <a:solidFill>
                <a:schemeClr val="dk1"/>
              </a:solidFill>
            </a:endParaRPr>
          </a:p>
          <a:p>
            <a:pPr indent="0" lvl="0" marL="0" rtl="0" algn="l">
              <a:spcBef>
                <a:spcPts val="1200"/>
              </a:spcBef>
              <a:spcAft>
                <a:spcPts val="0"/>
              </a:spcAft>
              <a:buNone/>
            </a:pPr>
            <a:r>
              <a:rPr lang="en-GB">
                <a:solidFill>
                  <a:schemeClr val="dk1"/>
                </a:solidFill>
              </a:rPr>
              <a:t>Optimizer: Adam</a:t>
            </a:r>
            <a:br>
              <a:rPr lang="en-GB">
                <a:solidFill>
                  <a:schemeClr val="dk1"/>
                </a:solidFill>
              </a:rPr>
            </a:br>
            <a:r>
              <a:rPr lang="en-GB">
                <a:solidFill>
                  <a:schemeClr val="dk1"/>
                </a:solidFill>
              </a:rPr>
              <a:t>Loss function: Categorical cross entropy</a:t>
            </a:r>
            <a:endParaRPr>
              <a:solidFill>
                <a:schemeClr val="dk1"/>
              </a:solidFill>
            </a:endParaRPr>
          </a:p>
          <a:p>
            <a:pPr indent="0" lvl="0" marL="0" rtl="0" algn="l">
              <a:spcBef>
                <a:spcPts val="1200"/>
              </a:spcBef>
              <a:spcAft>
                <a:spcPts val="0"/>
              </a:spcAft>
              <a:buNone/>
            </a:pPr>
            <a:r>
              <a:rPr lang="en-GB">
                <a:solidFill>
                  <a:schemeClr val="dk1"/>
                </a:solidFill>
              </a:rPr>
              <a:t>Reduce learning rate on plateau of validation loss by factor 0.2 and patience 3</a:t>
            </a:r>
            <a:endParaRPr>
              <a:solidFill>
                <a:schemeClr val="dk1"/>
              </a:solidFill>
            </a:endParaRPr>
          </a:p>
          <a:p>
            <a:pPr indent="0" lvl="0" marL="0" rtl="0" algn="l">
              <a:spcBef>
                <a:spcPts val="1200"/>
              </a:spcBef>
              <a:spcAft>
                <a:spcPts val="0"/>
              </a:spcAft>
              <a:buNone/>
            </a:pPr>
            <a:r>
              <a:rPr lang="en-GB">
                <a:solidFill>
                  <a:schemeClr val="dk1"/>
                </a:solidFill>
              </a:rPr>
              <a:t>Epochs:100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Validation accuracy: 0.2358</a:t>
            </a:r>
            <a:endParaRPr>
              <a:solidFill>
                <a:schemeClr val="dk1"/>
              </a:solidFill>
            </a:endParaRPr>
          </a:p>
          <a:p>
            <a:pPr indent="0" lvl="0" marL="0" rtl="0" algn="l">
              <a:spcBef>
                <a:spcPts val="1200"/>
              </a:spcBef>
              <a:spcAft>
                <a:spcPts val="0"/>
              </a:spcAft>
              <a:buNone/>
            </a:pPr>
            <a:r>
              <a:rPr lang="en-GB">
                <a:solidFill>
                  <a:schemeClr val="dk1"/>
                </a:solidFill>
              </a:rPr>
              <a:t>Validation Loss: 1.7712</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056" name="Google Shape;1056;p98"/>
          <p:cNvSpPr txBox="1"/>
          <p:nvPr/>
        </p:nvSpPr>
        <p:spPr>
          <a:xfrm>
            <a:off x="372775" y="2853375"/>
            <a:ext cx="66876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38761D"/>
                </a:solidFill>
              </a:rPr>
              <a:t>Evaluation:</a:t>
            </a:r>
            <a:endParaRPr sz="1800">
              <a:solidFill>
                <a:srgbClr val="38761D"/>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99"/>
          <p:cNvPicPr preferRelativeResize="0"/>
          <p:nvPr/>
        </p:nvPicPr>
        <p:blipFill>
          <a:blip r:embed="rId3">
            <a:alphaModFix/>
          </a:blip>
          <a:stretch>
            <a:fillRect/>
          </a:stretch>
        </p:blipFill>
        <p:spPr>
          <a:xfrm>
            <a:off x="785125" y="406700"/>
            <a:ext cx="7698925" cy="41104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00"/>
          <p:cNvSpPr txBox="1"/>
          <p:nvPr>
            <p:ph type="title"/>
          </p:nvPr>
        </p:nvSpPr>
        <p:spPr>
          <a:xfrm>
            <a:off x="0" y="0"/>
            <a:ext cx="8520600" cy="500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Weak-Learner: 4. DenseNet169</a:t>
            </a:r>
            <a:endParaRPr/>
          </a:p>
        </p:txBody>
      </p:sp>
      <p:sp>
        <p:nvSpPr>
          <p:cNvPr id="1067" name="Google Shape;1067;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solidFill>
                  <a:schemeClr val="dk1"/>
                </a:solidFill>
              </a:rPr>
              <a:t>Learning rate: 0.0001</a:t>
            </a:r>
            <a:endParaRPr>
              <a:solidFill>
                <a:schemeClr val="dk1"/>
              </a:solidFill>
            </a:endParaRPr>
          </a:p>
          <a:p>
            <a:pPr indent="0" lvl="0" marL="0" rtl="0" algn="l">
              <a:spcBef>
                <a:spcPts val="1200"/>
              </a:spcBef>
              <a:spcAft>
                <a:spcPts val="0"/>
              </a:spcAft>
              <a:buNone/>
            </a:pPr>
            <a:r>
              <a:rPr lang="en-GB">
                <a:solidFill>
                  <a:schemeClr val="dk1"/>
                </a:solidFill>
              </a:rPr>
              <a:t>Optimizer: Adam</a:t>
            </a:r>
            <a:br>
              <a:rPr lang="en-GB">
                <a:solidFill>
                  <a:schemeClr val="dk1"/>
                </a:solidFill>
              </a:rPr>
            </a:br>
            <a:r>
              <a:rPr lang="en-GB">
                <a:solidFill>
                  <a:schemeClr val="dk1"/>
                </a:solidFill>
              </a:rPr>
              <a:t>Loss function: Categorical cross entropy</a:t>
            </a:r>
            <a:endParaRPr>
              <a:solidFill>
                <a:schemeClr val="dk1"/>
              </a:solidFill>
            </a:endParaRPr>
          </a:p>
          <a:p>
            <a:pPr indent="0" lvl="0" marL="0" rtl="0" algn="l">
              <a:spcBef>
                <a:spcPts val="1200"/>
              </a:spcBef>
              <a:spcAft>
                <a:spcPts val="0"/>
              </a:spcAft>
              <a:buNone/>
            </a:pPr>
            <a:r>
              <a:rPr lang="en-GB">
                <a:solidFill>
                  <a:schemeClr val="dk1"/>
                </a:solidFill>
              </a:rPr>
              <a:t>Reduce learning rate on plateau of validation loss by factor 0.2 and patience 3</a:t>
            </a:r>
            <a:endParaRPr>
              <a:solidFill>
                <a:schemeClr val="dk1"/>
              </a:solidFill>
            </a:endParaRPr>
          </a:p>
          <a:p>
            <a:pPr indent="0" lvl="0" marL="0" rtl="0" algn="l">
              <a:spcBef>
                <a:spcPts val="1200"/>
              </a:spcBef>
              <a:spcAft>
                <a:spcPts val="0"/>
              </a:spcAft>
              <a:buNone/>
            </a:pPr>
            <a:r>
              <a:rPr lang="en-GB">
                <a:solidFill>
                  <a:schemeClr val="dk1"/>
                </a:solidFill>
              </a:rPr>
              <a:t>Epochs:100</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Validation accuracy: 0.4590</a:t>
            </a:r>
            <a:endParaRPr>
              <a:solidFill>
                <a:schemeClr val="dk1"/>
              </a:solidFill>
            </a:endParaRPr>
          </a:p>
          <a:p>
            <a:pPr indent="0" lvl="0" marL="0" rtl="0" algn="l">
              <a:spcBef>
                <a:spcPts val="1200"/>
              </a:spcBef>
              <a:spcAft>
                <a:spcPts val="0"/>
              </a:spcAft>
              <a:buNone/>
            </a:pPr>
            <a:r>
              <a:rPr lang="en-GB">
                <a:solidFill>
                  <a:schemeClr val="dk1"/>
                </a:solidFill>
              </a:rPr>
              <a:t>Validation Loss: </a:t>
            </a:r>
            <a:r>
              <a:rPr lang="en-GB">
                <a:solidFill>
                  <a:schemeClr val="dk1"/>
                </a:solidFill>
              </a:rPr>
              <a:t>1.70</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068" name="Google Shape;1068;p100"/>
          <p:cNvSpPr txBox="1"/>
          <p:nvPr/>
        </p:nvSpPr>
        <p:spPr>
          <a:xfrm>
            <a:off x="372775" y="2853375"/>
            <a:ext cx="66876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38761D"/>
                </a:solidFill>
              </a:rPr>
              <a:t>Evaluation:</a:t>
            </a:r>
            <a:endParaRPr sz="1800">
              <a:solidFill>
                <a:srgbClr val="38761D"/>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74" name="Google Shape;1074;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75" name="Google Shape;1075;p101"/>
          <p:cNvPicPr preferRelativeResize="0"/>
          <p:nvPr/>
        </p:nvPicPr>
        <p:blipFill>
          <a:blip r:embed="rId3">
            <a:alphaModFix/>
          </a:blip>
          <a:stretch>
            <a:fillRect/>
          </a:stretch>
        </p:blipFill>
        <p:spPr>
          <a:xfrm>
            <a:off x="311700" y="445025"/>
            <a:ext cx="8520600" cy="4278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p:nvPr/>
        </p:nvSpPr>
        <p:spPr>
          <a:xfrm>
            <a:off x="252275" y="451875"/>
            <a:ext cx="8405700" cy="4691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21"/>
          <p:cNvSpPr txBox="1"/>
          <p:nvPr>
            <p:ph idx="1" type="body"/>
          </p:nvPr>
        </p:nvSpPr>
        <p:spPr>
          <a:xfrm>
            <a:off x="192425" y="-101900"/>
            <a:ext cx="8185200" cy="5245500"/>
          </a:xfrm>
          <a:prstGeom prst="rect">
            <a:avLst/>
          </a:prstGeom>
        </p:spPr>
        <p:txBody>
          <a:bodyPr anchorCtr="0" anchor="t" bIns="91425" lIns="91425" spcFirstLastPara="1" rIns="91425" wrap="square" tIns="91425">
            <a:noAutofit/>
          </a:bodyPr>
          <a:lstStyle/>
          <a:p>
            <a:pPr indent="0" lvl="0" marL="0" rtl="0" algn="l">
              <a:lnSpc>
                <a:spcPct val="110400"/>
              </a:lnSpc>
              <a:spcBef>
                <a:spcPts val="0"/>
              </a:spcBef>
              <a:spcAft>
                <a:spcPts val="0"/>
              </a:spcAft>
              <a:buNone/>
            </a:pPr>
            <a:r>
              <a:rPr b="1" lang="en-GB" sz="2400">
                <a:solidFill>
                  <a:schemeClr val="dk1"/>
                </a:solidFill>
              </a:rPr>
              <a:t>Motivation</a:t>
            </a:r>
            <a:endParaRPr b="1" sz="2400">
              <a:solidFill>
                <a:schemeClr val="dk1"/>
              </a:solidFill>
            </a:endParaRPr>
          </a:p>
          <a:p>
            <a:pPr indent="0" lvl="0" marL="0" rtl="0" algn="l">
              <a:lnSpc>
                <a:spcPct val="110400"/>
              </a:lnSpc>
              <a:spcBef>
                <a:spcPts val="0"/>
              </a:spcBef>
              <a:spcAft>
                <a:spcPts val="0"/>
              </a:spcAft>
              <a:buNone/>
            </a:pPr>
            <a:r>
              <a:t/>
            </a:r>
            <a:endParaRPr b="1" sz="1100">
              <a:solidFill>
                <a:schemeClr val="dk1"/>
              </a:solidFill>
            </a:endParaRPr>
          </a:p>
          <a:p>
            <a:pPr indent="-349250" lvl="0" marL="457200" rtl="0" algn="l">
              <a:lnSpc>
                <a:spcPct val="110400"/>
              </a:lnSpc>
              <a:spcBef>
                <a:spcPts val="0"/>
              </a:spcBef>
              <a:spcAft>
                <a:spcPts val="0"/>
              </a:spcAft>
              <a:buClr>
                <a:schemeClr val="dk1"/>
              </a:buClr>
              <a:buSzPts val="1900"/>
              <a:buChar char="●"/>
            </a:pPr>
            <a:r>
              <a:rPr lang="en-GB" sz="1900">
                <a:solidFill>
                  <a:schemeClr val="dk1"/>
                </a:solidFill>
              </a:rPr>
              <a:t>To help </a:t>
            </a:r>
            <a:r>
              <a:rPr lang="en-GB" sz="1900">
                <a:solidFill>
                  <a:schemeClr val="dk1"/>
                </a:solidFill>
              </a:rPr>
              <a:t>ophthalmologist</a:t>
            </a:r>
            <a:r>
              <a:rPr lang="en-GB" sz="1900">
                <a:solidFill>
                  <a:schemeClr val="dk1"/>
                </a:solidFill>
              </a:rPr>
              <a:t> in early and fast diagnosis of Diabetic retinopathy.</a:t>
            </a:r>
            <a:endParaRPr sz="1900">
              <a:solidFill>
                <a:schemeClr val="dk1"/>
              </a:solidFill>
            </a:endParaRPr>
          </a:p>
          <a:p>
            <a:pPr indent="-349250" lvl="0" marL="457200" rtl="0" algn="l">
              <a:lnSpc>
                <a:spcPct val="110400"/>
              </a:lnSpc>
              <a:spcBef>
                <a:spcPts val="0"/>
              </a:spcBef>
              <a:spcAft>
                <a:spcPts val="0"/>
              </a:spcAft>
              <a:buClr>
                <a:schemeClr val="dk1"/>
              </a:buClr>
              <a:buSzPts val="1900"/>
              <a:buChar char="●"/>
            </a:pPr>
            <a:r>
              <a:rPr lang="en-GB" sz="1900">
                <a:solidFill>
                  <a:srgbClr val="0D0D0D"/>
                </a:solidFill>
                <a:highlight>
                  <a:srgbClr val="FFFFFF"/>
                </a:highlight>
                <a:latin typeface="Roboto"/>
                <a:ea typeface="Roboto"/>
                <a:cs typeface="Roboto"/>
                <a:sym typeface="Roboto"/>
              </a:rPr>
              <a:t>The ratio of 928:1 between the 18.55 million diabetic retinopathy patients and the 20,000 ophthalmologists in India underscores the urgent necessity for technological interventions to detect diabetes Retinopathy within the mass population.</a:t>
            </a:r>
            <a:r>
              <a:rPr lang="en-GB" sz="1200">
                <a:solidFill>
                  <a:srgbClr val="0D0D0D"/>
                </a:solidFill>
                <a:highlight>
                  <a:srgbClr val="FFFFFF"/>
                </a:highlight>
                <a:latin typeface="Roboto"/>
                <a:ea typeface="Roboto"/>
                <a:cs typeface="Roboto"/>
                <a:sym typeface="Roboto"/>
              </a:rPr>
              <a:t>(source:International Diabetes Federation (IDF) Diabetes Atlas (10th edition, 2021))</a:t>
            </a:r>
            <a:endParaRPr sz="1200">
              <a:solidFill>
                <a:srgbClr val="0D0D0D"/>
              </a:solidFill>
              <a:highlight>
                <a:srgbClr val="FFFFFF"/>
              </a:highlight>
              <a:latin typeface="Roboto"/>
              <a:ea typeface="Roboto"/>
              <a:cs typeface="Roboto"/>
              <a:sym typeface="Roboto"/>
            </a:endParaRPr>
          </a:p>
          <a:p>
            <a:pPr indent="0" lvl="0" marL="457200" rtl="0" algn="l">
              <a:lnSpc>
                <a:spcPct val="1104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393700" lvl="0" marL="457200" rtl="0" algn="l">
              <a:lnSpc>
                <a:spcPct val="110400"/>
              </a:lnSpc>
              <a:spcBef>
                <a:spcPts val="0"/>
              </a:spcBef>
              <a:spcAft>
                <a:spcPts val="0"/>
              </a:spcAft>
              <a:buClr>
                <a:srgbClr val="0D0D0D"/>
              </a:buClr>
              <a:buSzPts val="2600"/>
              <a:buFont typeface="Roboto"/>
              <a:buChar char="●"/>
            </a:pPr>
            <a:r>
              <a:rPr lang="en-GB" sz="1900">
                <a:solidFill>
                  <a:srgbClr val="0D0D0D"/>
                </a:solidFill>
                <a:highlight>
                  <a:srgbClr val="FFFFFF"/>
                </a:highlight>
                <a:latin typeface="Roboto"/>
                <a:ea typeface="Roboto"/>
                <a:cs typeface="Roboto"/>
                <a:sym typeface="Roboto"/>
              </a:rPr>
              <a:t>Manual classification of the 5 grades of diabetic retinopathy is challenging due to subtle differences in retinal features. Manual Grading  can be subjective and prone to vary among different ophthalmologists, leading to inconsistent diagnoses.</a:t>
            </a:r>
            <a:endParaRPr sz="1900">
              <a:solidFill>
                <a:srgbClr val="0D0D0D"/>
              </a:solidFill>
              <a:highlight>
                <a:srgbClr val="FFFFFF"/>
              </a:highlight>
              <a:latin typeface="Roboto"/>
              <a:ea typeface="Roboto"/>
              <a:cs typeface="Roboto"/>
              <a:sym typeface="Roboto"/>
            </a:endParaRPr>
          </a:p>
          <a:p>
            <a:pPr indent="-349250" lvl="0" marL="457200" rtl="0" algn="l">
              <a:lnSpc>
                <a:spcPct val="110400"/>
              </a:lnSpc>
              <a:spcBef>
                <a:spcPts val="0"/>
              </a:spcBef>
              <a:spcAft>
                <a:spcPts val="0"/>
              </a:spcAft>
              <a:buClr>
                <a:srgbClr val="0D0D0D"/>
              </a:buClr>
              <a:buSzPts val="1900"/>
              <a:buFont typeface="Roboto"/>
              <a:buChar char="●"/>
            </a:pPr>
            <a:r>
              <a:rPr lang="en-GB" sz="1900">
                <a:solidFill>
                  <a:srgbClr val="0D0D0D"/>
                </a:solidFill>
                <a:highlight>
                  <a:srgbClr val="FFFFFF"/>
                </a:highlight>
                <a:latin typeface="Roboto"/>
                <a:ea typeface="Roboto"/>
                <a:cs typeface="Roboto"/>
                <a:sym typeface="Roboto"/>
              </a:rPr>
              <a:t>Deep learning models, can automate the classification process, ensuring consistent and objective analysis.</a:t>
            </a:r>
            <a:endParaRPr sz="1900">
              <a:solidFill>
                <a:srgbClr val="0D0D0D"/>
              </a:solidFill>
              <a:highlight>
                <a:srgbClr val="FFFFFF"/>
              </a:highlight>
              <a:latin typeface="Roboto"/>
              <a:ea typeface="Roboto"/>
              <a:cs typeface="Roboto"/>
              <a:sym typeface="Roboto"/>
            </a:endParaRPr>
          </a:p>
          <a:p>
            <a:pPr indent="0" lvl="0" marL="914400" rtl="0" algn="l">
              <a:lnSpc>
                <a:spcPct val="110400"/>
              </a:lnSpc>
              <a:spcBef>
                <a:spcPts val="0"/>
              </a:spcBef>
              <a:spcAft>
                <a:spcPts val="0"/>
              </a:spcAft>
              <a:buNone/>
            </a:pPr>
            <a:r>
              <a:t/>
            </a:r>
            <a:endParaRPr sz="19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Ensemble Model</a:t>
            </a:r>
            <a:endParaRPr/>
          </a:p>
        </p:txBody>
      </p:sp>
      <p:sp>
        <p:nvSpPr>
          <p:cNvPr id="1081" name="Google Shape;1081;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solidFill>
                  <a:schemeClr val="dk1"/>
                </a:solidFill>
              </a:rPr>
              <a:t>Epochs:100</a:t>
            </a:r>
            <a:endParaRPr>
              <a:solidFill>
                <a:schemeClr val="dk1"/>
              </a:solidFill>
            </a:endParaRPr>
          </a:p>
          <a:p>
            <a:pPr indent="0" lvl="0" marL="0" rtl="0" algn="l">
              <a:spcBef>
                <a:spcPts val="1200"/>
              </a:spcBef>
              <a:spcAft>
                <a:spcPts val="0"/>
              </a:spcAft>
              <a:buNone/>
            </a:pPr>
            <a:r>
              <a:rPr lang="en-GB">
                <a:solidFill>
                  <a:schemeClr val="dk1"/>
                </a:solidFill>
              </a:rPr>
              <a:t>Learning rate: 0.001</a:t>
            </a:r>
            <a:endParaRPr>
              <a:solidFill>
                <a:schemeClr val="dk1"/>
              </a:solidFill>
            </a:endParaRPr>
          </a:p>
          <a:p>
            <a:pPr indent="0" lvl="0" marL="0" rtl="0" algn="l">
              <a:spcBef>
                <a:spcPts val="1200"/>
              </a:spcBef>
              <a:spcAft>
                <a:spcPts val="0"/>
              </a:spcAft>
              <a:buNone/>
            </a:pPr>
            <a:r>
              <a:rPr lang="en-GB">
                <a:solidFill>
                  <a:schemeClr val="dk1"/>
                </a:solidFill>
              </a:rPr>
              <a:t>Batch size=16</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GB">
                <a:solidFill>
                  <a:schemeClr val="dk1"/>
                </a:solidFill>
              </a:rPr>
              <a:t>Evaluation:</a:t>
            </a:r>
            <a:br>
              <a:rPr lang="en-GB">
                <a:solidFill>
                  <a:schemeClr val="dk1"/>
                </a:solidFill>
              </a:rPr>
            </a:br>
            <a:r>
              <a:rPr lang="en-GB">
                <a:solidFill>
                  <a:schemeClr val="dk1"/>
                </a:solidFill>
              </a:rPr>
              <a:t>Validation accuracy: 0.4378</a:t>
            </a:r>
            <a:endParaRPr>
              <a:solidFill>
                <a:schemeClr val="dk1"/>
              </a:solidFill>
            </a:endParaRPr>
          </a:p>
          <a:p>
            <a:pPr indent="0" lvl="0" marL="0" rtl="0" algn="l">
              <a:spcBef>
                <a:spcPts val="1200"/>
              </a:spcBef>
              <a:spcAft>
                <a:spcPts val="0"/>
              </a:spcAft>
              <a:buNone/>
            </a:pPr>
            <a:r>
              <a:rPr lang="en-GB">
                <a:solidFill>
                  <a:schemeClr val="dk1"/>
                </a:solidFill>
              </a:rPr>
              <a:t>Validation Loss: 2.50</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pic>
        <p:nvPicPr>
          <p:cNvPr id="1086" name="Google Shape;1086;p103"/>
          <p:cNvPicPr preferRelativeResize="0"/>
          <p:nvPr/>
        </p:nvPicPr>
        <p:blipFill>
          <a:blip r:embed="rId3">
            <a:alphaModFix/>
          </a:blip>
          <a:stretch>
            <a:fillRect/>
          </a:stretch>
        </p:blipFill>
        <p:spPr>
          <a:xfrm>
            <a:off x="1600675" y="108725"/>
            <a:ext cx="5632851" cy="2625049"/>
          </a:xfrm>
          <a:prstGeom prst="rect">
            <a:avLst/>
          </a:prstGeom>
          <a:noFill/>
          <a:ln>
            <a:noFill/>
          </a:ln>
        </p:spPr>
      </p:pic>
      <p:pic>
        <p:nvPicPr>
          <p:cNvPr id="1087" name="Google Shape;1087;p103"/>
          <p:cNvPicPr preferRelativeResize="0"/>
          <p:nvPr/>
        </p:nvPicPr>
        <p:blipFill>
          <a:blip r:embed="rId4">
            <a:alphaModFix/>
          </a:blip>
          <a:stretch>
            <a:fillRect/>
          </a:stretch>
        </p:blipFill>
        <p:spPr>
          <a:xfrm>
            <a:off x="1731175" y="2907775"/>
            <a:ext cx="5698075" cy="208332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Evaluation of Ensemble model:</a:t>
            </a:r>
            <a:endParaRPr/>
          </a:p>
        </p:txBody>
      </p:sp>
      <p:sp>
        <p:nvSpPr>
          <p:cNvPr id="1093" name="Google Shape;1093;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Precision: 0.43</a:t>
            </a:r>
            <a:endParaRPr>
              <a:solidFill>
                <a:schemeClr val="dk1"/>
              </a:solidFill>
            </a:endParaRPr>
          </a:p>
          <a:p>
            <a:pPr indent="0" lvl="0" marL="0" rtl="0" algn="l">
              <a:spcBef>
                <a:spcPts val="1200"/>
              </a:spcBef>
              <a:spcAft>
                <a:spcPts val="0"/>
              </a:spcAft>
              <a:buNone/>
            </a:pPr>
            <a:r>
              <a:rPr lang="en-GB">
                <a:solidFill>
                  <a:schemeClr val="dk1"/>
                </a:solidFill>
              </a:rPr>
              <a:t>Recall: 0.43</a:t>
            </a:r>
            <a:endParaRPr>
              <a:solidFill>
                <a:schemeClr val="dk1"/>
              </a:solidFill>
            </a:endParaRPr>
          </a:p>
          <a:p>
            <a:pPr indent="0" lvl="0" marL="0" rtl="0" algn="l">
              <a:spcBef>
                <a:spcPts val="1200"/>
              </a:spcBef>
              <a:spcAft>
                <a:spcPts val="0"/>
              </a:spcAft>
              <a:buNone/>
            </a:pPr>
            <a:r>
              <a:rPr lang="en-GB">
                <a:solidFill>
                  <a:schemeClr val="dk1"/>
                </a:solidFill>
              </a:rPr>
              <a:t>F1 score: 0.42</a:t>
            </a:r>
            <a:endParaRPr>
              <a:solidFill>
                <a:schemeClr val="dk1"/>
              </a:solidFill>
            </a:endParaRPr>
          </a:p>
          <a:p>
            <a:pPr indent="0" lvl="0" marL="0" rtl="0" algn="l">
              <a:spcBef>
                <a:spcPts val="1200"/>
              </a:spcBef>
              <a:spcAft>
                <a:spcPts val="1200"/>
              </a:spcAft>
              <a:buNone/>
            </a:pPr>
            <a:r>
              <a:rPr lang="en-GB">
                <a:solidFill>
                  <a:schemeClr val="dk1"/>
                </a:solidFill>
              </a:rPr>
              <a:t>Accuracy: 0.43</a:t>
            </a:r>
            <a:endParaRPr>
              <a:solidFill>
                <a:schemeClr val="dk1"/>
              </a:solidFill>
            </a:endParaRPr>
          </a:p>
        </p:txBody>
      </p:sp>
      <p:pic>
        <p:nvPicPr>
          <p:cNvPr id="1094" name="Google Shape;1094;p104"/>
          <p:cNvPicPr preferRelativeResize="0"/>
          <p:nvPr/>
        </p:nvPicPr>
        <p:blipFill>
          <a:blip r:embed="rId3">
            <a:alphaModFix/>
          </a:blip>
          <a:stretch>
            <a:fillRect/>
          </a:stretch>
        </p:blipFill>
        <p:spPr>
          <a:xfrm>
            <a:off x="3641050" y="934375"/>
            <a:ext cx="4812626" cy="37656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pic>
        <p:nvPicPr>
          <p:cNvPr id="1099" name="Google Shape;1099;p105"/>
          <p:cNvPicPr preferRelativeResize="0"/>
          <p:nvPr/>
        </p:nvPicPr>
        <p:blipFill>
          <a:blip r:embed="rId3">
            <a:alphaModFix/>
          </a:blip>
          <a:stretch>
            <a:fillRect/>
          </a:stretch>
        </p:blipFill>
        <p:spPr>
          <a:xfrm>
            <a:off x="1347800" y="222513"/>
            <a:ext cx="6535400" cy="46984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InceptionV3 Score for Preprocessing with Modified approach:</a:t>
            </a:r>
            <a:endParaRPr/>
          </a:p>
        </p:txBody>
      </p:sp>
      <p:sp>
        <p:nvSpPr>
          <p:cNvPr id="1105" name="Google Shape;1105;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GB">
                <a:solidFill>
                  <a:schemeClr val="dk1"/>
                </a:solidFill>
              </a:rPr>
              <a:t>Image size=(224,224)</a:t>
            </a:r>
            <a:br>
              <a:rPr lang="en-GB">
                <a:solidFill>
                  <a:schemeClr val="dk1"/>
                </a:solidFill>
              </a:rPr>
            </a:br>
            <a:endParaRPr>
              <a:solidFill>
                <a:schemeClr val="dk1"/>
              </a:solidFill>
            </a:endParaRPr>
          </a:p>
          <a:p>
            <a:pPr indent="0" lvl="0" marL="0" rtl="0" algn="l">
              <a:spcBef>
                <a:spcPts val="1200"/>
              </a:spcBef>
              <a:spcAft>
                <a:spcPts val="0"/>
              </a:spcAft>
              <a:buNone/>
            </a:pPr>
            <a:r>
              <a:rPr lang="en-GB">
                <a:solidFill>
                  <a:schemeClr val="dk1"/>
                </a:solidFill>
              </a:rPr>
              <a:t>Evaluation:</a:t>
            </a:r>
            <a:endParaRPr>
              <a:solidFill>
                <a:schemeClr val="dk1"/>
              </a:solidFill>
            </a:endParaRPr>
          </a:p>
          <a:p>
            <a:pPr indent="0" lvl="0" marL="0" rtl="0" algn="l">
              <a:spcBef>
                <a:spcPts val="1200"/>
              </a:spcBef>
              <a:spcAft>
                <a:spcPts val="0"/>
              </a:spcAft>
              <a:buNone/>
            </a:pPr>
            <a:r>
              <a:rPr lang="en-GB">
                <a:solidFill>
                  <a:schemeClr val="dk1"/>
                </a:solidFill>
              </a:rPr>
              <a:t>Validation accuracy: 0.4265</a:t>
            </a:r>
            <a:endParaRPr>
              <a:solidFill>
                <a:schemeClr val="dk1"/>
              </a:solidFill>
            </a:endParaRPr>
          </a:p>
          <a:p>
            <a:pPr indent="0" lvl="0" marL="0" rtl="0" algn="l">
              <a:spcBef>
                <a:spcPts val="1200"/>
              </a:spcBef>
              <a:spcAft>
                <a:spcPts val="1200"/>
              </a:spcAft>
              <a:buNone/>
            </a:pPr>
            <a:r>
              <a:rPr lang="en-GB">
                <a:solidFill>
                  <a:schemeClr val="dk1"/>
                </a:solidFill>
              </a:rPr>
              <a:t>Validation loss: 1.87</a:t>
            </a:r>
            <a:endParaRPr>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1" name="Google Shape;1111;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2" name="Google Shape;1112;p107"/>
          <p:cNvPicPr preferRelativeResize="0"/>
          <p:nvPr/>
        </p:nvPicPr>
        <p:blipFill>
          <a:blip r:embed="rId3">
            <a:alphaModFix/>
          </a:blip>
          <a:stretch>
            <a:fillRect/>
          </a:stretch>
        </p:blipFill>
        <p:spPr>
          <a:xfrm>
            <a:off x="0" y="246816"/>
            <a:ext cx="9143999" cy="464986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Cut-Mix </a:t>
            </a:r>
            <a:r>
              <a:rPr lang="en-GB"/>
              <a:t>augmentation +</a:t>
            </a:r>
            <a:r>
              <a:rPr lang="en-GB"/>
              <a:t> ben </a:t>
            </a:r>
            <a:r>
              <a:rPr lang="en-GB"/>
              <a:t>graham</a:t>
            </a:r>
            <a:r>
              <a:rPr lang="en-GB"/>
              <a:t>’s preprocessing +InceptionV3</a:t>
            </a:r>
            <a:endParaRPr/>
          </a:p>
        </p:txBody>
      </p:sp>
      <p:sp>
        <p:nvSpPr>
          <p:cNvPr id="1118" name="Google Shape;1118;p108"/>
          <p:cNvSpPr txBox="1"/>
          <p:nvPr>
            <p:ph idx="1" type="body"/>
          </p:nvPr>
        </p:nvSpPr>
        <p:spPr>
          <a:xfrm>
            <a:off x="311700" y="1505000"/>
            <a:ext cx="8520600" cy="30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Sampled data: 8408</a:t>
            </a:r>
            <a:endParaRPr>
              <a:solidFill>
                <a:schemeClr val="dk1"/>
              </a:solidFill>
            </a:endParaRPr>
          </a:p>
          <a:p>
            <a:pPr indent="0" lvl="0" marL="0" rtl="0" algn="l">
              <a:spcBef>
                <a:spcPts val="1200"/>
              </a:spcBef>
              <a:spcAft>
                <a:spcPts val="0"/>
              </a:spcAft>
              <a:buNone/>
            </a:pPr>
            <a:r>
              <a:rPr lang="en-GB">
                <a:solidFill>
                  <a:schemeClr val="dk1"/>
                </a:solidFill>
              </a:rPr>
              <a:t>After augmentation: 4000</a:t>
            </a:r>
            <a:endParaRPr>
              <a:solidFill>
                <a:schemeClr val="dk1"/>
              </a:solidFill>
            </a:endParaRPr>
          </a:p>
          <a:p>
            <a:pPr indent="0" lvl="0" marL="0" rtl="0" algn="l">
              <a:spcBef>
                <a:spcPts val="1200"/>
              </a:spcBef>
              <a:spcAft>
                <a:spcPts val="0"/>
              </a:spcAft>
              <a:buNone/>
            </a:pPr>
            <a:r>
              <a:rPr lang="en-GB">
                <a:solidFill>
                  <a:schemeClr val="dk1"/>
                </a:solidFill>
              </a:rPr>
              <a:t>Each class: 800</a:t>
            </a:r>
            <a:endParaRPr>
              <a:solidFill>
                <a:schemeClr val="dk1"/>
              </a:solidFill>
            </a:endParaRPr>
          </a:p>
          <a:p>
            <a:pPr indent="0" lvl="0" marL="0" rtl="0" algn="l">
              <a:spcBef>
                <a:spcPts val="1200"/>
              </a:spcBef>
              <a:spcAft>
                <a:spcPts val="0"/>
              </a:spcAft>
              <a:buNone/>
            </a:pPr>
            <a:r>
              <a:rPr lang="en-GB">
                <a:solidFill>
                  <a:schemeClr val="dk1"/>
                </a:solidFill>
              </a:rPr>
              <a:t>Image size=(224,224)</a:t>
            </a:r>
            <a:endParaRPr>
              <a:solidFill>
                <a:schemeClr val="dk1"/>
              </a:solidFill>
            </a:endParaRPr>
          </a:p>
          <a:p>
            <a:pPr indent="0" lvl="0" marL="0" rtl="0" algn="l">
              <a:spcBef>
                <a:spcPts val="1200"/>
              </a:spcBef>
              <a:spcAft>
                <a:spcPts val="0"/>
              </a:spcAft>
              <a:buNone/>
            </a:pPr>
            <a:r>
              <a:rPr lang="en-GB">
                <a:solidFill>
                  <a:schemeClr val="dk1"/>
                </a:solidFill>
              </a:rPr>
              <a:t>Batch size= 32</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Cut-mix augmentation:</a:t>
            </a:r>
            <a:endParaRPr/>
          </a:p>
        </p:txBody>
      </p:sp>
      <p:sp>
        <p:nvSpPr>
          <p:cNvPr id="1124" name="Google Shape;1124;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Additional images in </a:t>
            </a:r>
            <a:r>
              <a:rPr lang="en-GB">
                <a:solidFill>
                  <a:schemeClr val="dk1"/>
                </a:solidFill>
              </a:rPr>
              <a:t>class</a:t>
            </a:r>
            <a:r>
              <a:rPr lang="en-GB">
                <a:solidFill>
                  <a:schemeClr val="dk1"/>
                </a:solidFill>
              </a:rPr>
              <a:t> 1, class 3, class 4:</a:t>
            </a:r>
            <a:endParaRPr>
              <a:solidFill>
                <a:schemeClr val="dk1"/>
              </a:solidFill>
            </a:endParaRPr>
          </a:p>
          <a:p>
            <a:pPr indent="0" lvl="0" marL="0" rtl="0" algn="l">
              <a:spcBef>
                <a:spcPts val="1200"/>
              </a:spcBef>
              <a:spcAft>
                <a:spcPts val="0"/>
              </a:spcAft>
              <a:buNone/>
            </a:pPr>
            <a:r>
              <a:rPr lang="en-GB">
                <a:solidFill>
                  <a:schemeClr val="dk1"/>
                </a:solidFill>
              </a:rPr>
              <a:t>Class 1: 212</a:t>
            </a:r>
            <a:endParaRPr>
              <a:solidFill>
                <a:schemeClr val="dk1"/>
              </a:solidFill>
            </a:endParaRPr>
          </a:p>
          <a:p>
            <a:pPr indent="0" lvl="0" marL="0" rtl="0" algn="l">
              <a:spcBef>
                <a:spcPts val="1200"/>
              </a:spcBef>
              <a:spcAft>
                <a:spcPts val="0"/>
              </a:spcAft>
              <a:buNone/>
            </a:pPr>
            <a:r>
              <a:rPr lang="en-GB">
                <a:solidFill>
                  <a:schemeClr val="dk1"/>
                </a:solidFill>
              </a:rPr>
              <a:t>Class 3: 579</a:t>
            </a:r>
            <a:endParaRPr>
              <a:solidFill>
                <a:schemeClr val="dk1"/>
              </a:solidFill>
            </a:endParaRPr>
          </a:p>
          <a:p>
            <a:pPr indent="0" lvl="0" marL="0" rtl="0" algn="l">
              <a:spcBef>
                <a:spcPts val="1200"/>
              </a:spcBef>
              <a:spcAft>
                <a:spcPts val="0"/>
              </a:spcAft>
              <a:buNone/>
            </a:pPr>
            <a:r>
              <a:rPr lang="en-GB">
                <a:solidFill>
                  <a:schemeClr val="dk1"/>
                </a:solidFill>
              </a:rPr>
              <a:t>Class 4: 634</a:t>
            </a:r>
            <a:endParaRPr>
              <a:solidFill>
                <a:schemeClr val="dk1"/>
              </a:solidFill>
            </a:endParaRPr>
          </a:p>
          <a:p>
            <a:pPr indent="0" lvl="0" marL="0" rtl="0" algn="l">
              <a:spcBef>
                <a:spcPts val="1200"/>
              </a:spcBef>
              <a:spcAft>
                <a:spcPts val="1200"/>
              </a:spcAft>
              <a:buNone/>
            </a:pPr>
            <a:r>
              <a:rPr lang="en-GB">
                <a:solidFill>
                  <a:schemeClr val="dk1"/>
                </a:solidFill>
              </a:rPr>
              <a:t>Sample : </a:t>
            </a:r>
            <a:endParaRPr>
              <a:solidFill>
                <a:schemeClr val="dk1"/>
              </a:solidFill>
            </a:endParaRPr>
          </a:p>
        </p:txBody>
      </p:sp>
      <p:pic>
        <p:nvPicPr>
          <p:cNvPr id="1125" name="Google Shape;1125;p109"/>
          <p:cNvPicPr preferRelativeResize="0"/>
          <p:nvPr/>
        </p:nvPicPr>
        <p:blipFill>
          <a:blip r:embed="rId3">
            <a:alphaModFix/>
          </a:blip>
          <a:stretch>
            <a:fillRect/>
          </a:stretch>
        </p:blipFill>
        <p:spPr>
          <a:xfrm>
            <a:off x="1862100" y="2794675"/>
            <a:ext cx="2435374" cy="168722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10"/>
          <p:cNvSpPr txBox="1"/>
          <p:nvPr>
            <p:ph idx="1" type="body"/>
          </p:nvPr>
        </p:nvSpPr>
        <p:spPr>
          <a:xfrm>
            <a:off x="311700" y="265325"/>
            <a:ext cx="8520600" cy="430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dk1"/>
                </a:solidFill>
              </a:rPr>
              <a:t>Training set: 3200</a:t>
            </a:r>
            <a:endParaRPr>
              <a:solidFill>
                <a:schemeClr val="dk1"/>
              </a:solidFill>
            </a:endParaRPr>
          </a:p>
          <a:p>
            <a:pPr indent="0" lvl="0" marL="0" rtl="0" algn="l">
              <a:spcBef>
                <a:spcPts val="1200"/>
              </a:spcBef>
              <a:spcAft>
                <a:spcPts val="0"/>
              </a:spcAft>
              <a:buNone/>
            </a:pPr>
            <a:r>
              <a:rPr lang="en-GB">
                <a:solidFill>
                  <a:schemeClr val="dk1"/>
                </a:solidFill>
              </a:rPr>
              <a:t>Validation set: 800</a:t>
            </a:r>
            <a:endParaRPr>
              <a:solidFill>
                <a:schemeClr val="dk1"/>
              </a:solidFill>
            </a:endParaRPr>
          </a:p>
          <a:p>
            <a:pPr indent="0" lvl="0" marL="0" rtl="0" algn="l">
              <a:spcBef>
                <a:spcPts val="1200"/>
              </a:spcBef>
              <a:spcAft>
                <a:spcPts val="0"/>
              </a:spcAft>
              <a:buNone/>
            </a:pPr>
            <a:r>
              <a:rPr lang="en-GB">
                <a:solidFill>
                  <a:schemeClr val="dk1"/>
                </a:solidFill>
              </a:rPr>
              <a:t>Sample validated images: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131" name="Google Shape;1131;p110"/>
          <p:cNvPicPr preferRelativeResize="0"/>
          <p:nvPr/>
        </p:nvPicPr>
        <p:blipFill>
          <a:blip r:embed="rId3">
            <a:alphaModFix/>
          </a:blip>
          <a:stretch>
            <a:fillRect/>
          </a:stretch>
        </p:blipFill>
        <p:spPr>
          <a:xfrm>
            <a:off x="0" y="1653998"/>
            <a:ext cx="9144002" cy="1835500"/>
          </a:xfrm>
          <a:prstGeom prst="rect">
            <a:avLst/>
          </a:prstGeom>
          <a:noFill/>
          <a:ln>
            <a:noFill/>
          </a:ln>
        </p:spPr>
      </p:pic>
      <p:pic>
        <p:nvPicPr>
          <p:cNvPr id="1132" name="Google Shape;1132;p110"/>
          <p:cNvPicPr preferRelativeResize="0"/>
          <p:nvPr/>
        </p:nvPicPr>
        <p:blipFill rotWithShape="1">
          <a:blip r:embed="rId4">
            <a:alphaModFix/>
          </a:blip>
          <a:srcRect b="-7314" l="0" r="0" t="-52047"/>
          <a:stretch/>
        </p:blipFill>
        <p:spPr>
          <a:xfrm>
            <a:off x="184875" y="2467895"/>
            <a:ext cx="9143999" cy="307846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8" name="Google Shape;1138;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39" name="Google Shape;1139;p111"/>
          <p:cNvPicPr preferRelativeResize="0"/>
          <p:nvPr/>
        </p:nvPicPr>
        <p:blipFill>
          <a:blip r:embed="rId3">
            <a:alphaModFix/>
          </a:blip>
          <a:stretch>
            <a:fillRect/>
          </a:stretch>
        </p:blipFill>
        <p:spPr>
          <a:xfrm>
            <a:off x="0" y="287075"/>
            <a:ext cx="4841201" cy="4644051"/>
          </a:xfrm>
          <a:prstGeom prst="rect">
            <a:avLst/>
          </a:prstGeom>
          <a:noFill/>
          <a:ln>
            <a:noFill/>
          </a:ln>
        </p:spPr>
      </p:pic>
      <p:pic>
        <p:nvPicPr>
          <p:cNvPr id="1140" name="Google Shape;1140;p111"/>
          <p:cNvPicPr preferRelativeResize="0"/>
          <p:nvPr/>
        </p:nvPicPr>
        <p:blipFill>
          <a:blip r:embed="rId4">
            <a:alphaModFix/>
          </a:blip>
          <a:stretch>
            <a:fillRect/>
          </a:stretch>
        </p:blipFill>
        <p:spPr>
          <a:xfrm>
            <a:off x="4841200" y="287075"/>
            <a:ext cx="4302800" cy="4644051"/>
          </a:xfrm>
          <a:prstGeom prst="rect">
            <a:avLst/>
          </a:prstGeom>
          <a:noFill/>
          <a:ln>
            <a:noFill/>
          </a:ln>
        </p:spPr>
      </p:pic>
      <p:sp>
        <p:nvSpPr>
          <p:cNvPr id="1141" name="Google Shape;1141;p111"/>
          <p:cNvSpPr txBox="1"/>
          <p:nvPr/>
        </p:nvSpPr>
        <p:spPr>
          <a:xfrm>
            <a:off x="34800" y="4350"/>
            <a:ext cx="91092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1"/>
                </a:solidFill>
              </a:rPr>
              <a:t>Cut mix + Ben graham’s preprocessing:</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